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2" r:id="rId5"/>
    <p:sldMasterId id="2147483702" r:id="rId6"/>
  </p:sldMasterIdLst>
  <p:notesMasterIdLst>
    <p:notesMasterId r:id="rId37"/>
  </p:notesMasterIdLst>
  <p:sldIdLst>
    <p:sldId id="1598" r:id="rId7"/>
    <p:sldId id="1551" r:id="rId8"/>
    <p:sldId id="1554" r:id="rId9"/>
    <p:sldId id="1555" r:id="rId10"/>
    <p:sldId id="1566" r:id="rId11"/>
    <p:sldId id="1843" r:id="rId12"/>
    <p:sldId id="1601" r:id="rId13"/>
    <p:sldId id="1567" r:id="rId14"/>
    <p:sldId id="1837" r:id="rId15"/>
    <p:sldId id="1833" r:id="rId16"/>
    <p:sldId id="1568" r:id="rId17"/>
    <p:sldId id="1842" r:id="rId18"/>
    <p:sldId id="1602" r:id="rId19"/>
    <p:sldId id="1569" r:id="rId20"/>
    <p:sldId id="1570" r:id="rId21"/>
    <p:sldId id="1557" r:id="rId22"/>
    <p:sldId id="1600" r:id="rId23"/>
    <p:sldId id="1571" r:id="rId24"/>
    <p:sldId id="1599" r:id="rId25"/>
    <p:sldId id="1572" r:id="rId26"/>
    <p:sldId id="1573" r:id="rId27"/>
    <p:sldId id="1603" r:id="rId28"/>
    <p:sldId id="1575" r:id="rId29"/>
    <p:sldId id="1574" r:id="rId30"/>
    <p:sldId id="1560" r:id="rId31"/>
    <p:sldId id="1587" r:id="rId32"/>
    <p:sldId id="1588" r:id="rId33"/>
    <p:sldId id="1589" r:id="rId34"/>
    <p:sldId id="1553" r:id="rId35"/>
    <p:sldId id="286"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403DEF54-94D6-4B8C-B66A-FE6BF15660F0}">
          <p14:sldIdLst>
            <p14:sldId id="1598"/>
            <p14:sldId id="1551"/>
            <p14:sldId id="1554"/>
          </p14:sldIdLst>
        </p14:section>
        <p14:section name="Key scenarios" id="{5F9BF8B2-EDE9-4457-B5DD-7D520F88A689}">
          <p14:sldIdLst>
            <p14:sldId id="1555"/>
            <p14:sldId id="1566"/>
            <p14:sldId id="1843"/>
            <p14:sldId id="1601"/>
            <p14:sldId id="1567"/>
            <p14:sldId id="1837"/>
            <p14:sldId id="1833"/>
            <p14:sldId id="1568"/>
            <p14:sldId id="1842"/>
            <p14:sldId id="1602"/>
            <p14:sldId id="1569"/>
          </p14:sldIdLst>
        </p14:section>
        <p14:section name="Common patterns" id="{FD5FBC80-67F5-43C4-88F5-A81728A8150A}">
          <p14:sldIdLst>
            <p14:sldId id="1570"/>
            <p14:sldId id="1557"/>
            <p14:sldId id="1600"/>
            <p14:sldId id="1571"/>
            <p14:sldId id="1599"/>
            <p14:sldId id="1572"/>
            <p14:sldId id="1573"/>
            <p14:sldId id="1603"/>
            <p14:sldId id="1575"/>
            <p14:sldId id="1574"/>
          </p14:sldIdLst>
        </p14:section>
        <p14:section name="Bot Framework SDK v4" id="{13E25195-90CA-481E-AE2C-8DC38F829C07}">
          <p14:sldIdLst>
            <p14:sldId id="1560"/>
            <p14:sldId id="1587"/>
            <p14:sldId id="1588"/>
            <p14:sldId id="1589"/>
          </p14:sldIdLst>
        </p14:section>
        <p14:section name="Closing" id="{ED3D9EBA-5667-4F82-A18A-D6925A699660}">
          <p14:sldIdLst>
            <p14:sldId id="1553"/>
            <p14:sldId id="2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4BBB"/>
    <a:srgbClr val="00BCF2"/>
    <a:srgbClr val="FFB900"/>
    <a:srgbClr val="C86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391" autoAdjust="0"/>
  </p:normalViewPr>
  <p:slideViewPr>
    <p:cSldViewPr snapToGrid="0">
      <p:cViewPr varScale="1">
        <p:scale>
          <a:sx n="90" d="100"/>
          <a:sy n="90" d="100"/>
        </p:scale>
        <p:origin x="636" y="7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slide" Target="slides/slide28.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s>
</file>

<file path=ppt/media/image10.png>
</file>

<file path=ppt/media/image11.png>
</file>

<file path=ppt/media/image12.png>
</file>

<file path=ppt/media/image13.svg>
</file>

<file path=ppt/media/image14.png>
</file>

<file path=ppt/media/image15.jpg>
</file>

<file path=ppt/media/image16.png>
</file>

<file path=ppt/media/image17.png>
</file>

<file path=ppt/media/image18.svg>
</file>

<file path=ppt/media/image19.pn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jpe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AE8FA-D7B2-4534-825C-89895736491D}" type="datetimeFigureOut">
              <a:rPr lang="en-US" smtClean="0"/>
              <a:t>10/10/2018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4323-46EB-47FD-802B-1151F9FD2B5B}" type="slidenum">
              <a:rPr lang="en-US" smtClean="0"/>
              <a:t>‹#›</a:t>
            </a:fld>
            <a:endParaRPr lang="en-US"/>
          </a:p>
        </p:txBody>
      </p:sp>
    </p:spTree>
    <p:extLst>
      <p:ext uri="{BB962C8B-B14F-4D97-AF65-F5344CB8AC3E}">
        <p14:creationId xmlns:p14="http://schemas.microsoft.com/office/powerpoint/2010/main" val="202371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95F1828-DED3-4B3E-946D-FF38F1AA00F0}" type="slidenum">
              <a:rPr lang="en-US" smtClean="0"/>
              <a:t>1</a:t>
            </a:fld>
            <a:endParaRPr lang="en-US"/>
          </a:p>
        </p:txBody>
      </p:sp>
    </p:spTree>
    <p:extLst>
      <p:ext uri="{BB962C8B-B14F-4D97-AF65-F5344CB8AC3E}">
        <p14:creationId xmlns:p14="http://schemas.microsoft.com/office/powerpoint/2010/main" val="2664133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Date Placeholder 9"/>
          <p:cNvSpPr>
            <a:spLocks noGrp="1"/>
          </p:cNvSpPr>
          <p:nvPr>
            <p:ph type="dt"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10/10/2018 9:04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Header Placeholder 11"/>
          <p:cNvSpPr>
            <a:spLocks noGrp="1"/>
          </p:cNvSpPr>
          <p:nvPr>
            <p:ph type="hdr" sz="quarter" idx="1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6"/>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3531240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6546452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Date Placeholder 9"/>
          <p:cNvSpPr>
            <a:spLocks noGrp="1"/>
          </p:cNvSpPr>
          <p:nvPr>
            <p:ph type="dt"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10/10/2018 9:04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Header Placeholder 11"/>
          <p:cNvSpPr>
            <a:spLocks noGrp="1"/>
          </p:cNvSpPr>
          <p:nvPr>
            <p:ph type="hdr" sz="quarter" idx="1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6"/>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7700786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461917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047911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9703163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4175223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17</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2101794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18</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3339238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sv-SE"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19</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1491629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fld id="{F5194323-46EB-47FD-802B-1151F9FD2B5B}" type="slidenum">
              <a:rPr lang="en-US" smtClean="0"/>
              <a:t>2</a:t>
            </a:fld>
            <a:endParaRPr lang="en-US"/>
          </a:p>
        </p:txBody>
      </p:sp>
    </p:spTree>
    <p:extLst>
      <p:ext uri="{BB962C8B-B14F-4D97-AF65-F5344CB8AC3E}">
        <p14:creationId xmlns:p14="http://schemas.microsoft.com/office/powerpoint/2010/main" val="9277818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20</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612769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21</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3920294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sv-SE"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1040285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23</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6087624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24</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0015576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25</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7703741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26</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7977942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27</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8987600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28</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1254434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latin typeface="Segoe"/>
              </a:rPr>
              <a:t>Use this slide to share additional content available that attendees should know about. In this section you can call out whitepapers or websites that you and your team have created.</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10/10/2018 9:04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844028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7207825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10/10/2018 9:04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30</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1450005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850100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814664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10:00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86902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51931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a:p>
        </p:txBody>
      </p:sp>
      <p:sp>
        <p:nvSpPr>
          <p:cNvPr id="10" name="Date Placeholder 9"/>
          <p:cNvSpPr>
            <a:spLocks noGrp="1"/>
          </p:cNvSpPr>
          <p:nvPr>
            <p:ph type="dt" idx="13"/>
          </p:nvPr>
        </p:nvSpPr>
        <p:spPr/>
        <p:txBody>
          <a:bodyPr/>
          <a:lstStyle/>
          <a:p>
            <a:fld id="{5A70A388-5CB4-42F2-85B9-1AE1F63398FA}" type="datetime8">
              <a:rPr lang="en-US" smtClean="0"/>
              <a:t>10/10/2018 9:04 AM</a:t>
            </a:fld>
            <a:endParaRPr lang="en-US"/>
          </a:p>
        </p:txBody>
      </p:sp>
      <p:sp>
        <p:nvSpPr>
          <p:cNvPr id="12" name="Header Placeholder 11"/>
          <p:cNvSpPr>
            <a:spLocks noGrp="1"/>
          </p:cNvSpPr>
          <p:nvPr>
            <p:ph type="hdr" sz="quarter" idx="15"/>
          </p:nvPr>
        </p:nvSpPr>
        <p:spPr/>
        <p:txBody>
          <a:bodyPr/>
          <a:lstStyle/>
          <a:p>
            <a:endParaRPr lang="en-US"/>
          </a:p>
        </p:txBody>
      </p:sp>
      <p:sp>
        <p:nvSpPr>
          <p:cNvPr id="5" name="Footer Placeholder 4"/>
          <p:cNvSpPr>
            <a:spLocks noGrp="1"/>
          </p:cNvSpPr>
          <p:nvPr>
            <p:ph type="ftr" sz="quarter" idx="16"/>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9226087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 name="Date Placeholder 9"/>
          <p:cNvSpPr>
            <a:spLocks noGrp="1"/>
          </p:cNvSpPr>
          <p:nvPr>
            <p:ph type="dt"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70A388-5CB4-42F2-85B9-1AE1F63398FA}"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10/10/2018 9:04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 name="Header Placeholder 11"/>
          <p:cNvSpPr>
            <a:spLocks noGrp="1"/>
          </p:cNvSpPr>
          <p:nvPr>
            <p:ph type="hdr" sz="quarter" idx="1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6"/>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4819466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829503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5097000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189618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247842529"/>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65074289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20063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58267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19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180074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3463396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17" name="TextBox 16">
            <a:extLst>
              <a:ext uri="{FF2B5EF4-FFF2-40B4-BE49-F238E27FC236}">
                <a16:creationId xmlns:a16="http://schemas.microsoft.com/office/drawing/2014/main" id="{08D9541E-22DB-4D52-8181-A1AA5720B347}"/>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8" name="Text Placeholder 4">
            <a:extLst>
              <a:ext uri="{FF2B5EF4-FFF2-40B4-BE49-F238E27FC236}">
                <a16:creationId xmlns:a16="http://schemas.microsoft.com/office/drawing/2014/main" id="{15DD86FF-CF8D-4D5A-97BA-7526A8303C36}"/>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19" name="TextBox 18">
            <a:extLst>
              <a:ext uri="{FF2B5EF4-FFF2-40B4-BE49-F238E27FC236}">
                <a16:creationId xmlns:a16="http://schemas.microsoft.com/office/drawing/2014/main" id="{01931529-E991-4DB3-B887-1383B877392A}"/>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0" name="TextBox 19">
            <a:extLst>
              <a:ext uri="{FF2B5EF4-FFF2-40B4-BE49-F238E27FC236}">
                <a16:creationId xmlns:a16="http://schemas.microsoft.com/office/drawing/2014/main" id="{C6B98947-DEBB-40AF-8C56-C6A65155B05A}"/>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1" name="Group 20">
            <a:extLst>
              <a:ext uri="{FF2B5EF4-FFF2-40B4-BE49-F238E27FC236}">
                <a16:creationId xmlns:a16="http://schemas.microsoft.com/office/drawing/2014/main" id="{401AB3B0-9D9C-4DCF-AD0D-97258F1220DE}"/>
              </a:ext>
            </a:extLst>
          </p:cNvPr>
          <p:cNvGrpSpPr/>
          <p:nvPr userDrawn="1"/>
        </p:nvGrpSpPr>
        <p:grpSpPr>
          <a:xfrm>
            <a:off x="7342825" y="5999452"/>
            <a:ext cx="4629739" cy="615609"/>
            <a:chOff x="274638" y="4554931"/>
            <a:chExt cx="4722575" cy="627864"/>
          </a:xfrm>
        </p:grpSpPr>
        <p:sp>
          <p:nvSpPr>
            <p:cNvPr id="22" name="TextBox 21">
              <a:extLst>
                <a:ext uri="{FF2B5EF4-FFF2-40B4-BE49-F238E27FC236}">
                  <a16:creationId xmlns:a16="http://schemas.microsoft.com/office/drawing/2014/main" id="{A51D9E96-E652-43D7-AD1D-25CF06E38D9D}"/>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3" name="Straight Connector 22">
              <a:extLst>
                <a:ext uri="{FF2B5EF4-FFF2-40B4-BE49-F238E27FC236}">
                  <a16:creationId xmlns:a16="http://schemas.microsoft.com/office/drawing/2014/main" id="{E10FA7F9-9C23-492E-BC3D-96F67220A1CC}"/>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06767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347811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7342825" y="5999452"/>
            <a:ext cx="4629739" cy="615609"/>
            <a:chOff x="274638" y="4554931"/>
            <a:chExt cx="4722575" cy="627864"/>
          </a:xfrm>
        </p:grpSpPr>
        <p:sp>
          <p:nvSpPr>
            <p:cNvPr id="7" name="TextBox 6"/>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10" name="Straight Connector 9"/>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11045195"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 keep transforming</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3412173"/>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grow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4198126"/>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succeed</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1840269"/>
            <a:ext cx="2531861"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learn</a:t>
            </a:r>
          </a:p>
        </p:txBody>
      </p:sp>
      <p:sp>
        <p:nvSpPr>
          <p:cNvPr id="13" name="TextBox 12">
            <a:extLst>
              <a:ext uri="{FF2B5EF4-FFF2-40B4-BE49-F238E27FC236}">
                <a16:creationId xmlns:a16="http://schemas.microsoft.com/office/drawing/2014/main" id="{AA75F147-F187-406F-B1C7-8708AB3B7EBF}"/>
              </a:ext>
            </a:extLst>
          </p:cNvPr>
          <p:cNvSpPr txBox="1"/>
          <p:nvPr userDrawn="1"/>
        </p:nvSpPr>
        <p:spPr>
          <a:xfrm>
            <a:off x="4927287" y="1055246"/>
            <a:ext cx="2955598"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dream</a:t>
            </a:r>
          </a:p>
        </p:txBody>
      </p:sp>
    </p:spTree>
    <p:extLst>
      <p:ext uri="{BB962C8B-B14F-4D97-AF65-F5344CB8AC3E}">
        <p14:creationId xmlns:p14="http://schemas.microsoft.com/office/powerpoint/2010/main" val="925194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8238144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934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836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360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3436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049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538014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6367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5799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73086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782543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92682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0498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5135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882"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629379" y="4403248"/>
            <a:ext cx="10933243" cy="2163685"/>
          </a:xfrm>
          <a:prstGeom prst="rect">
            <a:avLst/>
          </a:prstGeom>
          <a:noFill/>
        </p:spPr>
        <p:txBody>
          <a:bodyPr wrap="none" lIns="179285" tIns="143428" rIns="179285" bIns="143428" rtlCol="0" anchor="ctr">
            <a:spAutoFit/>
          </a:bodyPr>
          <a:lstStyle/>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Microsoft Ready content is </a:t>
            </a: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Content will be available to internal audiences on-demand post-event</a:t>
            </a:r>
          </a:p>
        </p:txBody>
      </p:sp>
    </p:spTree>
    <p:extLst>
      <p:ext uri="{BB962C8B-B14F-4D97-AF65-F5344CB8AC3E}">
        <p14:creationId xmlns:p14="http://schemas.microsoft.com/office/powerpoint/2010/main" val="5669639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2710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91990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35464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17" name="TextBox 16">
            <a:extLst>
              <a:ext uri="{FF2B5EF4-FFF2-40B4-BE49-F238E27FC236}">
                <a16:creationId xmlns:a16="http://schemas.microsoft.com/office/drawing/2014/main" id="{2589C2E4-CE3E-472C-A0EE-EC3540422079}"/>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18" name="Text Placeholder 4">
            <a:extLst>
              <a:ext uri="{FF2B5EF4-FFF2-40B4-BE49-F238E27FC236}">
                <a16:creationId xmlns:a16="http://schemas.microsoft.com/office/drawing/2014/main" id="{CCCDE24C-597E-4EE9-A4BC-F1FF940CBE87}"/>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9" name="Text Placeholder 4">
            <a:extLst>
              <a:ext uri="{FF2B5EF4-FFF2-40B4-BE49-F238E27FC236}">
                <a16:creationId xmlns:a16="http://schemas.microsoft.com/office/drawing/2014/main" id="{828EB695-08B2-4884-A095-850451DF0101}"/>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20" name="TextBox 19">
            <a:extLst>
              <a:ext uri="{FF2B5EF4-FFF2-40B4-BE49-F238E27FC236}">
                <a16:creationId xmlns:a16="http://schemas.microsoft.com/office/drawing/2014/main" id="{175920F8-F6E2-4F83-9569-0CA1D278C9A6}"/>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1" name="Text Placeholder 4">
            <a:extLst>
              <a:ext uri="{FF2B5EF4-FFF2-40B4-BE49-F238E27FC236}">
                <a16:creationId xmlns:a16="http://schemas.microsoft.com/office/drawing/2014/main" id="{F54F2D01-271D-4ABB-99F8-988ACDEE6E79}"/>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22" name="TextBox 21">
            <a:extLst>
              <a:ext uri="{FF2B5EF4-FFF2-40B4-BE49-F238E27FC236}">
                <a16:creationId xmlns:a16="http://schemas.microsoft.com/office/drawing/2014/main" id="{856F8591-1DBE-4565-AC6F-60CAAEBB8F46}"/>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23" name="TextBox 22">
            <a:extLst>
              <a:ext uri="{FF2B5EF4-FFF2-40B4-BE49-F238E27FC236}">
                <a16:creationId xmlns:a16="http://schemas.microsoft.com/office/drawing/2014/main" id="{17D52EC8-9238-4F4A-BBBC-A016D11B5CF8}"/>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4" name="Text Placeholder 4">
            <a:extLst>
              <a:ext uri="{FF2B5EF4-FFF2-40B4-BE49-F238E27FC236}">
                <a16:creationId xmlns:a16="http://schemas.microsoft.com/office/drawing/2014/main" id="{1B3E63AD-42CA-445C-97F3-DDE05F705675}"/>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25" name="TextBox 24">
            <a:extLst>
              <a:ext uri="{FF2B5EF4-FFF2-40B4-BE49-F238E27FC236}">
                <a16:creationId xmlns:a16="http://schemas.microsoft.com/office/drawing/2014/main" id="{274A6492-8AD7-4E81-8CF0-97F81C18F3A0}"/>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6" name="TextBox 25">
            <a:extLst>
              <a:ext uri="{FF2B5EF4-FFF2-40B4-BE49-F238E27FC236}">
                <a16:creationId xmlns:a16="http://schemas.microsoft.com/office/drawing/2014/main" id="{B748E7DD-ABE0-4EDF-8068-30292B1E3A26}"/>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7" name="Group 26">
            <a:extLst>
              <a:ext uri="{FF2B5EF4-FFF2-40B4-BE49-F238E27FC236}">
                <a16:creationId xmlns:a16="http://schemas.microsoft.com/office/drawing/2014/main" id="{123D1D8B-CF2F-4B87-A9D9-1E19A1F45651}"/>
              </a:ext>
            </a:extLst>
          </p:cNvPr>
          <p:cNvGrpSpPr/>
          <p:nvPr userDrawn="1"/>
        </p:nvGrpSpPr>
        <p:grpSpPr>
          <a:xfrm>
            <a:off x="7342825" y="5999452"/>
            <a:ext cx="4629739" cy="615609"/>
            <a:chOff x="274638" y="4554931"/>
            <a:chExt cx="4722575" cy="627864"/>
          </a:xfrm>
        </p:grpSpPr>
        <p:sp>
          <p:nvSpPr>
            <p:cNvPr id="28" name="TextBox 27">
              <a:extLst>
                <a:ext uri="{FF2B5EF4-FFF2-40B4-BE49-F238E27FC236}">
                  <a16:creationId xmlns:a16="http://schemas.microsoft.com/office/drawing/2014/main" id="{ACD72FDB-6EF8-4E3F-BF77-E09C21261007}"/>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9" name="Straight Connector 28">
              <a:extLst>
                <a:ext uri="{FF2B5EF4-FFF2-40B4-BE49-F238E27FC236}">
                  <a16:creationId xmlns:a16="http://schemas.microsoft.com/office/drawing/2014/main" id="{E9ED71E6-D3EC-4091-BD44-FC68E08CA312}"/>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09473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554538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4365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7000769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6938110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4772773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2409279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6217800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583426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88217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272929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931268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416646409"/>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2877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1014940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114028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4041203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1770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01788542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738760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6663896"/>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924251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0765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1.emf"/><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theme" Target="../theme/theme3.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image" Target="../media/image1.emf"/><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53976670"/>
      </p:ext>
    </p:extLst>
  </p:cSld>
  <p:clrMap bg1="dk1" tx1="lt1" bg2="dk2" tx2="lt2" accent1="accent1" accent2="accent2" accent3="accent3" accent4="accent4" accent5="accent5" accent6="accent6" hlink="hlink" folHlink="folHlink"/>
  <p:sldLayoutIdLst>
    <p:sldLayoutId id="2147483663" r:id="rId1"/>
    <p:sldLayoutId id="2147483681"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51905368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64850135"/>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8.sv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21.sv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23.sv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6.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30.png"/><Relationship Id="rId5" Type="http://schemas.openxmlformats.org/officeDocument/2006/relationships/image" Target="../media/image29.png"/><Relationship Id="rId10" Type="http://schemas.openxmlformats.org/officeDocument/2006/relationships/image" Target="../media/image34.png"/><Relationship Id="rId4" Type="http://schemas.openxmlformats.org/officeDocument/2006/relationships/image" Target="../media/image28.png"/><Relationship Id="rId9" Type="http://schemas.openxmlformats.org/officeDocument/2006/relationships/image" Target="../media/image3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Azure/LearnAI-Bootcamp" TargetMode="External"/><Relationship Id="rId2" Type="http://schemas.openxmlformats.org/officeDocument/2006/relationships/notesSlide" Target="../notesSlides/notesSlide29.xml"/><Relationship Id="rId1" Type="http://schemas.openxmlformats.org/officeDocument/2006/relationships/slideLayout" Target="../slideLayouts/slideLayout4.xml"/><Relationship Id="rId5" Type="http://schemas.openxmlformats.org/officeDocument/2006/relationships/hyperlink" Target="https://aischool.microsoft.com/learning-paths" TargetMode="External"/><Relationship Id="rId4" Type="http://schemas.openxmlformats.org/officeDocument/2006/relationships/hyperlink" Target="http://learnanalytics.microsoft.co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s://aura.telefonica.com/use-case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3.sv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58E46C-50B0-47CD-9C70-58561269F20F}"/>
              </a:ext>
            </a:extLst>
          </p:cNvPr>
          <p:cNvPicPr>
            <a:picLocks noChangeAspect="1"/>
          </p:cNvPicPr>
          <p:nvPr/>
        </p:nvPicPr>
        <p:blipFill>
          <a:blip r:embed="rId3"/>
          <a:stretch>
            <a:fillRect/>
          </a:stretch>
        </p:blipFill>
        <p:spPr>
          <a:xfrm>
            <a:off x="0" y="5476"/>
            <a:ext cx="12192000" cy="6847047"/>
          </a:xfrm>
          <a:prstGeom prst="rect">
            <a:avLst/>
          </a:prstGeom>
        </p:spPr>
      </p:pic>
      <p:sp>
        <p:nvSpPr>
          <p:cNvPr id="4" name="Title 1">
            <a:extLst>
              <a:ext uri="{FF2B5EF4-FFF2-40B4-BE49-F238E27FC236}">
                <a16:creationId xmlns:a16="http://schemas.microsoft.com/office/drawing/2014/main" id="{616C5F49-332E-4482-84F4-F0523C81A3EA}"/>
              </a:ext>
            </a:extLst>
          </p:cNvPr>
          <p:cNvSpPr>
            <a:spLocks noGrp="1"/>
          </p:cNvSpPr>
          <p:nvPr>
            <p:ph type="title"/>
          </p:nvPr>
        </p:nvSpPr>
        <p:spPr>
          <a:xfrm>
            <a:off x="269302" y="2084187"/>
            <a:ext cx="8964185" cy="1793090"/>
          </a:xfrm>
        </p:spPr>
        <p:txBody>
          <a:bodyPr/>
          <a:lstStyle/>
          <a:p>
            <a:r>
              <a:rPr lang="en-US" dirty="0"/>
              <a:t>Reference Architectures and Common Patterns</a:t>
            </a:r>
          </a:p>
        </p:txBody>
      </p:sp>
      <p:sp>
        <p:nvSpPr>
          <p:cNvPr id="5" name="Text Placeholder 2">
            <a:extLst>
              <a:ext uri="{FF2B5EF4-FFF2-40B4-BE49-F238E27FC236}">
                <a16:creationId xmlns:a16="http://schemas.microsoft.com/office/drawing/2014/main" id="{877CC8D6-523D-43B7-9E2A-2284DE169732}"/>
              </a:ext>
            </a:extLst>
          </p:cNvPr>
          <p:cNvSpPr txBox="1">
            <a:spLocks/>
          </p:cNvSpPr>
          <p:nvPr/>
        </p:nvSpPr>
        <p:spPr>
          <a:xfrm>
            <a:off x="269301" y="3878574"/>
            <a:ext cx="7171337" cy="1792326"/>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r>
              <a:rPr kumimoji="0" lang="en-US" sz="392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Speaker name</a:t>
            </a:r>
          </a:p>
        </p:txBody>
      </p:sp>
    </p:spTree>
    <p:extLst>
      <p:ext uri="{BB962C8B-B14F-4D97-AF65-F5344CB8AC3E}">
        <p14:creationId xmlns:p14="http://schemas.microsoft.com/office/powerpoint/2010/main" val="176897134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Enterprise Productivity bot</a:t>
            </a:r>
          </a:p>
        </p:txBody>
      </p:sp>
      <p:sp>
        <p:nvSpPr>
          <p:cNvPr id="6" name="Text Placeholder 5"/>
          <p:cNvSpPr>
            <a:spLocks noGrp="1"/>
          </p:cNvSpPr>
          <p:nvPr>
            <p:ph type="body" sz="quarter" idx="10"/>
          </p:nvPr>
        </p:nvSpPr>
        <p:spPr>
          <a:xfrm>
            <a:off x="269303" y="1187963"/>
            <a:ext cx="11655078" cy="572464"/>
          </a:xfrm>
        </p:spPr>
        <p:txBody>
          <a:bodyPr/>
          <a:lstStyle/>
          <a:p>
            <a:pPr marL="1008434" lvl="4" indent="0">
              <a:buNone/>
            </a:pPr>
            <a:r>
              <a:rPr lang="en-US" sz="2800" dirty="0">
                <a:solidFill>
                  <a:schemeClr val="bg1"/>
                </a:solidFill>
              </a:rPr>
              <a:t>Search for “Brad Lawrence Enterprise Bot Architecture Blog”</a:t>
            </a:r>
          </a:p>
        </p:txBody>
      </p:sp>
      <p:sp>
        <p:nvSpPr>
          <p:cNvPr id="7" name="Text Placeholder 5">
            <a:extLst>
              <a:ext uri="{FF2B5EF4-FFF2-40B4-BE49-F238E27FC236}">
                <a16:creationId xmlns:a16="http://schemas.microsoft.com/office/drawing/2014/main" id="{B72AC710-7453-4824-914B-D974B8E4B293}"/>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ctr" latinLnBrk="0" hangingPunct="1">
              <a:lnSpc>
                <a:spcPct val="90000"/>
              </a:lnSpc>
              <a:spcBef>
                <a:spcPct val="20000"/>
              </a:spcBef>
              <a:spcAft>
                <a:spcPts val="0"/>
              </a:spcAft>
              <a:buClrTx/>
              <a:buSzPct val="90000"/>
              <a:buFont typeface="Arial" pitchFamily="34" charset="0"/>
              <a:buNone/>
              <a:tabLst/>
              <a:defRPr/>
            </a:pPr>
            <a:r>
              <a:rPr kumimoji="0" lang="en-US" sz="2000" b="0" i="0" u="none" strike="noStrike" kern="1200" cap="none" spc="0" normalizeH="0" baseline="0" noProof="0" dirty="0">
                <a:ln>
                  <a:noFill/>
                </a:ln>
                <a:solidFill>
                  <a:schemeClr val="bg2"/>
                </a:solidFill>
                <a:effectLst/>
                <a:uLnTx/>
                <a:uFillTx/>
                <a:latin typeface="Segoe UI Light"/>
                <a:ea typeface="+mn-ea"/>
                <a:cs typeface="+mn-cs"/>
              </a:rPr>
              <a:t>Key scenarios for bots</a:t>
            </a:r>
          </a:p>
        </p:txBody>
      </p:sp>
      <p:sp>
        <p:nvSpPr>
          <p:cNvPr id="15" name="Rectangle 14">
            <a:extLst>
              <a:ext uri="{FF2B5EF4-FFF2-40B4-BE49-F238E27FC236}">
                <a16:creationId xmlns:a16="http://schemas.microsoft.com/office/drawing/2014/main" id="{210ED1CA-78AB-4C26-8DDA-B17AABCD1D93}"/>
              </a:ext>
            </a:extLst>
          </p:cNvPr>
          <p:cNvSpPr/>
          <p:nvPr/>
        </p:nvSpPr>
        <p:spPr>
          <a:xfrm>
            <a:off x="0" y="0"/>
            <a:ext cx="12192000" cy="1122363"/>
          </a:xfrm>
          <a:prstGeom prst="rect">
            <a:avLst/>
          </a:prstGeom>
          <a:solidFill>
            <a:schemeClr val="bg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Aside: Creating Bots for Enterprises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3" name="Rectangle 2">
            <a:extLst>
              <a:ext uri="{FF2B5EF4-FFF2-40B4-BE49-F238E27FC236}">
                <a16:creationId xmlns:a16="http://schemas.microsoft.com/office/drawing/2014/main" id="{0225D093-C66D-4192-87B8-8962EE0CFEB1}"/>
              </a:ext>
            </a:extLst>
          </p:cNvPr>
          <p:cNvSpPr/>
          <p:nvPr/>
        </p:nvSpPr>
        <p:spPr>
          <a:xfrm>
            <a:off x="3813809" y="6331549"/>
            <a:ext cx="8670641" cy="363946"/>
          </a:xfrm>
          <a:prstGeom prst="rect">
            <a:avLst/>
          </a:prstGeom>
        </p:spPr>
        <p:txBody>
          <a:bodyPr wrap="square">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dirty="0">
                <a:ln>
                  <a:noFill/>
                </a:ln>
                <a:solidFill>
                  <a:srgbClr val="353535"/>
                </a:solidFill>
                <a:effectLst/>
                <a:uLnTx/>
                <a:uFillTx/>
                <a:latin typeface="Segoe UI Semilight"/>
                <a:ea typeface="+mn-ea"/>
                <a:cs typeface="+mn-cs"/>
              </a:rPr>
              <a:t>https://blogs.msdn.microsoft.com/pragdev/2018/02/10/enterprise-bot-architecture/</a:t>
            </a:r>
          </a:p>
        </p:txBody>
      </p:sp>
      <p:pic>
        <p:nvPicPr>
          <p:cNvPr id="4" name="Picture 3">
            <a:extLst>
              <a:ext uri="{FF2B5EF4-FFF2-40B4-BE49-F238E27FC236}">
                <a16:creationId xmlns:a16="http://schemas.microsoft.com/office/drawing/2014/main" id="{6D119CC6-89DB-4E97-B148-1BEA90FD08F1}"/>
              </a:ext>
            </a:extLst>
          </p:cNvPr>
          <p:cNvPicPr>
            <a:picLocks noChangeAspect="1"/>
          </p:cNvPicPr>
          <p:nvPr/>
        </p:nvPicPr>
        <p:blipFill>
          <a:blip r:embed="rId3"/>
          <a:stretch>
            <a:fillRect/>
          </a:stretch>
        </p:blipFill>
        <p:spPr>
          <a:xfrm>
            <a:off x="1755601" y="2042762"/>
            <a:ext cx="8143875" cy="4124325"/>
          </a:xfrm>
          <a:prstGeom prst="rect">
            <a:avLst/>
          </a:prstGeom>
        </p:spPr>
      </p:pic>
    </p:spTree>
    <p:extLst>
      <p:ext uri="{BB962C8B-B14F-4D97-AF65-F5344CB8AC3E}">
        <p14:creationId xmlns:p14="http://schemas.microsoft.com/office/powerpoint/2010/main" val="1755117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FD9A77EC-E8FC-4748-A5F3-033721E17C2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0914" y="1254776"/>
            <a:ext cx="9784416" cy="4972573"/>
          </a:xfrm>
          <a:prstGeom prst="rect">
            <a:avLst/>
          </a:prstGeom>
        </p:spPr>
      </p:pic>
      <p:sp>
        <p:nvSpPr>
          <p:cNvPr id="17" name="Title 16"/>
          <p:cNvSpPr>
            <a:spLocks noGrp="1"/>
          </p:cNvSpPr>
          <p:nvPr>
            <p:ph type="title"/>
          </p:nvPr>
        </p:nvSpPr>
        <p:spPr/>
        <p:txBody>
          <a:bodyPr/>
          <a:lstStyle/>
          <a:p>
            <a:r>
              <a:rPr lang="en-US" dirty="0">
                <a:solidFill>
                  <a:schemeClr val="bg2"/>
                </a:solidFill>
              </a:rPr>
              <a:t>Information bot</a:t>
            </a:r>
          </a:p>
        </p:txBody>
      </p:sp>
      <p:sp>
        <p:nvSpPr>
          <p:cNvPr id="6" name="Text Placeholder 5"/>
          <p:cNvSpPr>
            <a:spLocks noGrp="1"/>
          </p:cNvSpPr>
          <p:nvPr>
            <p:ph type="body" sz="quarter" idx="10"/>
          </p:nvPr>
        </p:nvSpPr>
        <p:spPr>
          <a:xfrm>
            <a:off x="269303" y="1187963"/>
            <a:ext cx="11655078" cy="1520416"/>
          </a:xfrm>
        </p:spPr>
        <p:txBody>
          <a:bodyPr/>
          <a:lstStyle/>
          <a:p>
            <a:pPr marL="0" indent="0" fontAlgn="ctr">
              <a:buNone/>
            </a:pPr>
            <a:endParaRPr lang="en-US" sz="2800" dirty="0"/>
          </a:p>
          <a:p>
            <a:pPr marL="0" indent="0" fontAlgn="ctr">
              <a:buNone/>
            </a:pPr>
            <a:endParaRPr lang="en-US" sz="2800" dirty="0"/>
          </a:p>
          <a:p>
            <a:pPr lvl="4"/>
            <a:endParaRPr lang="en-US" sz="2800" dirty="0"/>
          </a:p>
        </p:txBody>
      </p:sp>
      <p:sp>
        <p:nvSpPr>
          <p:cNvPr id="7" name="Text Placeholder 5">
            <a:extLst>
              <a:ext uri="{FF2B5EF4-FFF2-40B4-BE49-F238E27FC236}">
                <a16:creationId xmlns:a16="http://schemas.microsoft.com/office/drawing/2014/main" id="{D0756261-800B-40C5-B74D-82A1E848F7E3}"/>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Key scenarios for bots</a:t>
            </a:r>
          </a:p>
        </p:txBody>
      </p:sp>
      <p:sp>
        <p:nvSpPr>
          <p:cNvPr id="8" name="Text Placeholder 5">
            <a:extLst>
              <a:ext uri="{FF2B5EF4-FFF2-40B4-BE49-F238E27FC236}">
                <a16:creationId xmlns:a16="http://schemas.microsoft.com/office/drawing/2014/main" id="{0D4C2554-3299-4517-AB8F-0155831CE701}"/>
              </a:ext>
            </a:extLst>
          </p:cNvPr>
          <p:cNvSpPr txBox="1">
            <a:spLocks/>
          </p:cNvSpPr>
          <p:nvPr/>
        </p:nvSpPr>
        <p:spPr>
          <a:xfrm>
            <a:off x="0" y="1122363"/>
            <a:ext cx="11655078" cy="52629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400" dirty="0">
                <a:solidFill>
                  <a:schemeClr val="bg2"/>
                </a:solidFill>
              </a:rPr>
              <a:t>Example: Customer order status</a:t>
            </a:r>
          </a:p>
        </p:txBody>
      </p:sp>
      <p:sp>
        <p:nvSpPr>
          <p:cNvPr id="9" name="Text Placeholder 5">
            <a:extLst>
              <a:ext uri="{FF2B5EF4-FFF2-40B4-BE49-F238E27FC236}">
                <a16:creationId xmlns:a16="http://schemas.microsoft.com/office/drawing/2014/main" id="{A5631B27-7C89-466E-BD8E-C8072E0A8FEF}"/>
              </a:ext>
            </a:extLst>
          </p:cNvPr>
          <p:cNvSpPr txBox="1">
            <a:spLocks/>
          </p:cNvSpPr>
          <p:nvPr/>
        </p:nvSpPr>
        <p:spPr>
          <a:xfrm>
            <a:off x="0" y="3641770"/>
            <a:ext cx="1555218" cy="1577355"/>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1. The employee starts the information bot</a:t>
            </a:r>
          </a:p>
        </p:txBody>
      </p:sp>
      <p:sp>
        <p:nvSpPr>
          <p:cNvPr id="10" name="Text Placeholder 5">
            <a:extLst>
              <a:ext uri="{FF2B5EF4-FFF2-40B4-BE49-F238E27FC236}">
                <a16:creationId xmlns:a16="http://schemas.microsoft.com/office/drawing/2014/main" id="{583FE27F-450D-45B9-BDB0-36740AC31A28}"/>
              </a:ext>
            </a:extLst>
          </p:cNvPr>
          <p:cNvSpPr txBox="1">
            <a:spLocks/>
          </p:cNvSpPr>
          <p:nvPr/>
        </p:nvSpPr>
        <p:spPr>
          <a:xfrm>
            <a:off x="4066531" y="4063396"/>
            <a:ext cx="2188869" cy="102335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2. AAD validates the employee’s identity</a:t>
            </a:r>
          </a:p>
        </p:txBody>
      </p:sp>
      <p:sp>
        <p:nvSpPr>
          <p:cNvPr id="11" name="Text Placeholder 5">
            <a:extLst>
              <a:ext uri="{FF2B5EF4-FFF2-40B4-BE49-F238E27FC236}">
                <a16:creationId xmlns:a16="http://schemas.microsoft.com/office/drawing/2014/main" id="{5CDFE847-964D-4AD0-8BC2-167A505B4363}"/>
              </a:ext>
            </a:extLst>
          </p:cNvPr>
          <p:cNvSpPr txBox="1">
            <a:spLocks/>
          </p:cNvSpPr>
          <p:nvPr/>
        </p:nvSpPr>
        <p:spPr>
          <a:xfrm>
            <a:off x="7716666" y="2094858"/>
            <a:ext cx="2906512" cy="102335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3. The employee can ask the bot what type of queries are supported</a:t>
            </a:r>
          </a:p>
        </p:txBody>
      </p:sp>
      <p:sp>
        <p:nvSpPr>
          <p:cNvPr id="12" name="Text Placeholder 5">
            <a:extLst>
              <a:ext uri="{FF2B5EF4-FFF2-40B4-BE49-F238E27FC236}">
                <a16:creationId xmlns:a16="http://schemas.microsoft.com/office/drawing/2014/main" id="{999AFF24-FA21-4D4B-806D-4AC750E5CCFA}"/>
              </a:ext>
            </a:extLst>
          </p:cNvPr>
          <p:cNvSpPr txBox="1">
            <a:spLocks/>
          </p:cNvSpPr>
          <p:nvPr/>
        </p:nvSpPr>
        <p:spPr>
          <a:xfrm>
            <a:off x="7617758" y="4094685"/>
            <a:ext cx="4505106" cy="7463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4. Using QnA Maker, the bot processes the request and gives answer</a:t>
            </a:r>
          </a:p>
        </p:txBody>
      </p:sp>
      <p:sp>
        <p:nvSpPr>
          <p:cNvPr id="13" name="Text Placeholder 5">
            <a:extLst>
              <a:ext uri="{FF2B5EF4-FFF2-40B4-BE49-F238E27FC236}">
                <a16:creationId xmlns:a16="http://schemas.microsoft.com/office/drawing/2014/main" id="{752D18D7-A882-4A5D-A487-64E82A68223F}"/>
              </a:ext>
            </a:extLst>
          </p:cNvPr>
          <p:cNvSpPr txBox="1">
            <a:spLocks/>
          </p:cNvSpPr>
          <p:nvPr/>
        </p:nvSpPr>
        <p:spPr>
          <a:xfrm>
            <a:off x="2442158" y="4062527"/>
            <a:ext cx="1886388"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5. The employee responds with a valid query</a:t>
            </a:r>
          </a:p>
        </p:txBody>
      </p:sp>
      <p:sp>
        <p:nvSpPr>
          <p:cNvPr id="14" name="Text Placeholder 5">
            <a:extLst>
              <a:ext uri="{FF2B5EF4-FFF2-40B4-BE49-F238E27FC236}">
                <a16:creationId xmlns:a16="http://schemas.microsoft.com/office/drawing/2014/main" id="{92D4340B-E281-4ECC-A155-A52D05F37A19}"/>
              </a:ext>
            </a:extLst>
          </p:cNvPr>
          <p:cNvSpPr txBox="1">
            <a:spLocks/>
          </p:cNvSpPr>
          <p:nvPr/>
        </p:nvSpPr>
        <p:spPr>
          <a:xfrm>
            <a:off x="9307939" y="5557644"/>
            <a:ext cx="2774781"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6. The bot submits the query to Azure Search which returns info from SQL to the user</a:t>
            </a:r>
          </a:p>
        </p:txBody>
      </p:sp>
      <p:sp>
        <p:nvSpPr>
          <p:cNvPr id="16" name="Text Placeholder 5">
            <a:extLst>
              <a:ext uri="{FF2B5EF4-FFF2-40B4-BE49-F238E27FC236}">
                <a16:creationId xmlns:a16="http://schemas.microsoft.com/office/drawing/2014/main" id="{17C7E17F-C068-4843-98F1-D1B8F3EFEAD9}"/>
              </a:ext>
            </a:extLst>
          </p:cNvPr>
          <p:cNvSpPr txBox="1">
            <a:spLocks/>
          </p:cNvSpPr>
          <p:nvPr/>
        </p:nvSpPr>
        <p:spPr>
          <a:xfrm>
            <a:off x="3061827" y="1762311"/>
            <a:ext cx="3322724" cy="7463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7. Application insights gathers runtime telemetry</a:t>
            </a:r>
          </a:p>
        </p:txBody>
      </p:sp>
      <p:sp>
        <p:nvSpPr>
          <p:cNvPr id="15" name="Rectangle 14">
            <a:extLst>
              <a:ext uri="{FF2B5EF4-FFF2-40B4-BE49-F238E27FC236}">
                <a16:creationId xmlns:a16="http://schemas.microsoft.com/office/drawing/2014/main" id="{2A11B0C0-11C0-4BB3-BEED-F3CD54C69A47}"/>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Information bot</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324361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Information bot</a:t>
            </a:r>
          </a:p>
        </p:txBody>
      </p:sp>
      <p:sp>
        <p:nvSpPr>
          <p:cNvPr id="15" name="Rectangle 14">
            <a:extLst>
              <a:ext uri="{FF2B5EF4-FFF2-40B4-BE49-F238E27FC236}">
                <a16:creationId xmlns:a16="http://schemas.microsoft.com/office/drawing/2014/main" id="{2A11B0C0-11C0-4BB3-BEED-F3CD54C69A47}"/>
              </a:ext>
            </a:extLst>
          </p:cNvPr>
          <p:cNvSpPr/>
          <p:nvPr/>
        </p:nvSpPr>
        <p:spPr>
          <a:xfrm>
            <a:off x="0" y="0"/>
            <a:ext cx="12192000" cy="1122363"/>
          </a:xfrm>
          <a:prstGeom prst="rect">
            <a:avLst/>
          </a:prstGeom>
          <a:solidFill>
            <a:schemeClr val="bg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Information bot - Chip</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18" name="Text Placeholder 5">
            <a:extLst>
              <a:ext uri="{FF2B5EF4-FFF2-40B4-BE49-F238E27FC236}">
                <a16:creationId xmlns:a16="http://schemas.microsoft.com/office/drawing/2014/main" id="{038987DD-27B3-47DE-BC0C-2C853C023494}"/>
              </a:ext>
            </a:extLst>
          </p:cNvPr>
          <p:cNvSpPr txBox="1">
            <a:spLocks/>
          </p:cNvSpPr>
          <p:nvPr/>
        </p:nvSpPr>
        <p:spPr>
          <a:xfrm>
            <a:off x="0" y="6278843"/>
            <a:ext cx="11655078" cy="469359"/>
          </a:xfrm>
          <a:prstGeom prst="rect">
            <a:avLst/>
          </a:prstGeom>
          <a:solidFill>
            <a:schemeClr val="tx1"/>
          </a:solidFill>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ctr" latinLnBrk="0" hangingPunct="1">
              <a:lnSpc>
                <a:spcPct val="90000"/>
              </a:lnSpc>
              <a:spcBef>
                <a:spcPct val="20000"/>
              </a:spcBef>
              <a:spcAft>
                <a:spcPts val="0"/>
              </a:spcAft>
              <a:buClrTx/>
              <a:buSzPct val="90000"/>
              <a:buFont typeface="Arial" pitchFamily="34" charset="0"/>
              <a:buNone/>
              <a:tabLst/>
              <a:defRPr/>
            </a:pPr>
            <a:r>
              <a:rPr kumimoji="0" lang="en-US" sz="2000" b="0" i="0" u="none" strike="noStrike" kern="1200" cap="none" spc="0" normalizeH="0" baseline="0" noProof="0" dirty="0">
                <a:ln>
                  <a:noFill/>
                </a:ln>
                <a:solidFill>
                  <a:schemeClr val="bg2"/>
                </a:solidFill>
                <a:effectLst/>
                <a:uLnTx/>
                <a:uFillTx/>
                <a:latin typeface="Segoe UI Light"/>
                <a:ea typeface="+mn-ea"/>
                <a:cs typeface="+mn-cs"/>
              </a:rPr>
              <a:t>Key scenarios for bots</a:t>
            </a:r>
          </a:p>
        </p:txBody>
      </p:sp>
      <p:pic>
        <p:nvPicPr>
          <p:cNvPr id="21" name="Picture 20">
            <a:extLst>
              <a:ext uri="{FF2B5EF4-FFF2-40B4-BE49-F238E27FC236}">
                <a16:creationId xmlns:a16="http://schemas.microsoft.com/office/drawing/2014/main" id="{48724B0C-C7CF-42EE-ACF9-03F8180B98A9}"/>
              </a:ext>
            </a:extLst>
          </p:cNvPr>
          <p:cNvPicPr>
            <a:picLocks noChangeAspect="1"/>
          </p:cNvPicPr>
          <p:nvPr/>
        </p:nvPicPr>
        <p:blipFill>
          <a:blip r:embed="rId3"/>
          <a:stretch>
            <a:fillRect/>
          </a:stretch>
        </p:blipFill>
        <p:spPr>
          <a:xfrm>
            <a:off x="4353362" y="269153"/>
            <a:ext cx="7705178" cy="6009690"/>
          </a:xfrm>
          <a:prstGeom prst="rect">
            <a:avLst/>
          </a:prstGeom>
        </p:spPr>
      </p:pic>
    </p:spTree>
    <p:extLst>
      <p:ext uri="{BB962C8B-B14F-4D97-AF65-F5344CB8AC3E}">
        <p14:creationId xmlns:p14="http://schemas.microsoft.com/office/powerpoint/2010/main" val="4038176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Information bot</a:t>
            </a:r>
          </a:p>
        </p:txBody>
      </p:sp>
      <p:sp>
        <p:nvSpPr>
          <p:cNvPr id="6" name="Text Placeholder 5"/>
          <p:cNvSpPr>
            <a:spLocks noGrp="1"/>
          </p:cNvSpPr>
          <p:nvPr>
            <p:ph type="body" sz="quarter" idx="10"/>
          </p:nvPr>
        </p:nvSpPr>
        <p:spPr>
          <a:xfrm>
            <a:off x="269303" y="1187963"/>
            <a:ext cx="11655078" cy="1520416"/>
          </a:xfrm>
        </p:spPr>
        <p:txBody>
          <a:bodyPr/>
          <a:lstStyle/>
          <a:p>
            <a:pPr marL="0" indent="0" fontAlgn="ctr">
              <a:buNone/>
            </a:pPr>
            <a:endParaRPr lang="en-US" sz="2800" dirty="0"/>
          </a:p>
          <a:p>
            <a:pPr marL="0" indent="0" fontAlgn="ctr">
              <a:buNone/>
            </a:pPr>
            <a:endParaRPr lang="en-US" sz="2800" dirty="0"/>
          </a:p>
          <a:p>
            <a:pPr lvl="4"/>
            <a:endParaRPr lang="en-US" sz="2800" dirty="0"/>
          </a:p>
        </p:txBody>
      </p:sp>
      <p:sp>
        <p:nvSpPr>
          <p:cNvPr id="7" name="Text Placeholder 5">
            <a:extLst>
              <a:ext uri="{FF2B5EF4-FFF2-40B4-BE49-F238E27FC236}">
                <a16:creationId xmlns:a16="http://schemas.microsoft.com/office/drawing/2014/main" id="{D0756261-800B-40C5-B74D-82A1E848F7E3}"/>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Key scenarios for bots</a:t>
            </a:r>
          </a:p>
        </p:txBody>
      </p:sp>
      <p:sp>
        <p:nvSpPr>
          <p:cNvPr id="15" name="Rectangle 14">
            <a:extLst>
              <a:ext uri="{FF2B5EF4-FFF2-40B4-BE49-F238E27FC236}">
                <a16:creationId xmlns:a16="http://schemas.microsoft.com/office/drawing/2014/main" id="{2A11B0C0-11C0-4BB3-BEED-F3CD54C69A47}"/>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Information bot</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3" name="Graphic 2">
            <a:extLst>
              <a:ext uri="{FF2B5EF4-FFF2-40B4-BE49-F238E27FC236}">
                <a16:creationId xmlns:a16="http://schemas.microsoft.com/office/drawing/2014/main" id="{49BEC4EB-5EF2-4DBD-9364-D1DFD2D818D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47612" y="109798"/>
            <a:ext cx="9116005" cy="6561952"/>
          </a:xfrm>
          <a:prstGeom prst="rect">
            <a:avLst/>
          </a:prstGeom>
        </p:spPr>
      </p:pic>
      <p:sp>
        <p:nvSpPr>
          <p:cNvPr id="4" name="Rectangle 3">
            <a:extLst>
              <a:ext uri="{FF2B5EF4-FFF2-40B4-BE49-F238E27FC236}">
                <a16:creationId xmlns:a16="http://schemas.microsoft.com/office/drawing/2014/main" id="{0D6394B9-E575-40F8-B7F6-41480DB3FAA3}"/>
              </a:ext>
            </a:extLst>
          </p:cNvPr>
          <p:cNvSpPr/>
          <p:nvPr/>
        </p:nvSpPr>
        <p:spPr>
          <a:xfrm>
            <a:off x="-46656" y="1625005"/>
            <a:ext cx="2440925" cy="646331"/>
          </a:xfrm>
          <a:prstGeom prst="rect">
            <a:avLst/>
          </a:prstGeom>
        </p:spPr>
        <p:txBody>
          <a:bodyPr wrap="none">
            <a:spAutoFit/>
          </a:bodyPr>
          <a:lstStyle/>
          <a:p>
            <a:r>
              <a:rPr lang="de-DE" dirty="0">
                <a:solidFill>
                  <a:schemeClr val="bg2"/>
                </a:solidFill>
                <a:latin typeface="Segoe UI" panose="020B0502040204020203" pitchFamily="34" charset="0"/>
                <a:cs typeface="Segoe UI" panose="020B0502040204020203" pitchFamily="34" charset="0"/>
              </a:rPr>
              <a:t>Example Architecture:</a:t>
            </a:r>
          </a:p>
          <a:p>
            <a:r>
              <a:rPr lang="de-DE" dirty="0">
                <a:solidFill>
                  <a:schemeClr val="bg2"/>
                </a:solidFill>
                <a:latin typeface="Segoe UI" panose="020B0502040204020203" pitchFamily="34" charset="0"/>
                <a:cs typeface="Segoe UI" panose="020B0502040204020203" pitchFamily="34" charset="0"/>
              </a:rPr>
              <a:t>FAQ Bot for Enterprise</a:t>
            </a:r>
            <a:endParaRPr lang="en-US" dirty="0">
              <a:solidFill>
                <a:schemeClr val="bg2"/>
              </a:solidFill>
            </a:endParaRPr>
          </a:p>
        </p:txBody>
      </p:sp>
    </p:spTree>
    <p:extLst>
      <p:ext uri="{BB962C8B-B14F-4D97-AF65-F5344CB8AC3E}">
        <p14:creationId xmlns:p14="http://schemas.microsoft.com/office/powerpoint/2010/main" val="1772985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BF0226EE-6D57-4E18-9617-A5671628A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759329" y="1324746"/>
            <a:ext cx="8136420" cy="4810658"/>
          </a:xfrm>
          <a:prstGeom prst="rect">
            <a:avLst/>
          </a:prstGeom>
        </p:spPr>
      </p:pic>
      <p:sp>
        <p:nvSpPr>
          <p:cNvPr id="17" name="Title 16"/>
          <p:cNvSpPr>
            <a:spLocks noGrp="1"/>
          </p:cNvSpPr>
          <p:nvPr>
            <p:ph type="title"/>
          </p:nvPr>
        </p:nvSpPr>
        <p:spPr/>
        <p:txBody>
          <a:bodyPr/>
          <a:lstStyle/>
          <a:p>
            <a:r>
              <a:rPr lang="en-US" dirty="0">
                <a:solidFill>
                  <a:schemeClr val="bg2"/>
                </a:solidFill>
              </a:rPr>
              <a:t>IoT bot</a:t>
            </a:r>
          </a:p>
        </p:txBody>
      </p:sp>
      <p:sp>
        <p:nvSpPr>
          <p:cNvPr id="6" name="Text Placeholder 5"/>
          <p:cNvSpPr>
            <a:spLocks noGrp="1"/>
          </p:cNvSpPr>
          <p:nvPr>
            <p:ph type="body" sz="quarter" idx="10"/>
          </p:nvPr>
        </p:nvSpPr>
        <p:spPr>
          <a:xfrm>
            <a:off x="269303" y="1187963"/>
            <a:ext cx="11655078" cy="1520416"/>
          </a:xfrm>
        </p:spPr>
        <p:txBody>
          <a:bodyPr/>
          <a:lstStyle/>
          <a:p>
            <a:pPr marL="0" indent="0" fontAlgn="ctr">
              <a:buNone/>
            </a:pPr>
            <a:endParaRPr lang="en-US" sz="2800" dirty="0"/>
          </a:p>
          <a:p>
            <a:pPr marL="0" indent="0" fontAlgn="ctr">
              <a:buNone/>
            </a:pPr>
            <a:endParaRPr lang="en-US" sz="2800" dirty="0"/>
          </a:p>
          <a:p>
            <a:pPr lvl="4"/>
            <a:endParaRPr lang="en-US" sz="2800" dirty="0"/>
          </a:p>
        </p:txBody>
      </p:sp>
      <p:sp>
        <p:nvSpPr>
          <p:cNvPr id="7" name="Text Placeholder 5">
            <a:extLst>
              <a:ext uri="{FF2B5EF4-FFF2-40B4-BE49-F238E27FC236}">
                <a16:creationId xmlns:a16="http://schemas.microsoft.com/office/drawing/2014/main" id="{EFBBC74C-5CAF-448C-A329-7FB34217BB58}"/>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Key scenarios for bots</a:t>
            </a:r>
          </a:p>
        </p:txBody>
      </p:sp>
      <p:sp>
        <p:nvSpPr>
          <p:cNvPr id="8" name="Text Placeholder 5">
            <a:extLst>
              <a:ext uri="{FF2B5EF4-FFF2-40B4-BE49-F238E27FC236}">
                <a16:creationId xmlns:a16="http://schemas.microsoft.com/office/drawing/2014/main" id="{60337BBB-ABDA-43B1-9510-C27B40BA21E5}"/>
              </a:ext>
            </a:extLst>
          </p:cNvPr>
          <p:cNvSpPr txBox="1">
            <a:spLocks/>
          </p:cNvSpPr>
          <p:nvPr/>
        </p:nvSpPr>
        <p:spPr>
          <a:xfrm>
            <a:off x="0" y="1124710"/>
            <a:ext cx="11655078" cy="52629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400" dirty="0">
                <a:solidFill>
                  <a:schemeClr val="bg2"/>
                </a:solidFill>
              </a:rPr>
              <a:t>Example: Manage Philips Hue lights</a:t>
            </a:r>
          </a:p>
        </p:txBody>
      </p:sp>
      <p:sp>
        <p:nvSpPr>
          <p:cNvPr id="9" name="Text Placeholder 5">
            <a:extLst>
              <a:ext uri="{FF2B5EF4-FFF2-40B4-BE49-F238E27FC236}">
                <a16:creationId xmlns:a16="http://schemas.microsoft.com/office/drawing/2014/main" id="{96317B3E-E71C-4116-8305-FEE3DFC33548}"/>
              </a:ext>
            </a:extLst>
          </p:cNvPr>
          <p:cNvSpPr txBox="1">
            <a:spLocks/>
          </p:cNvSpPr>
          <p:nvPr/>
        </p:nvSpPr>
        <p:spPr>
          <a:xfrm>
            <a:off x="353957" y="3307704"/>
            <a:ext cx="1558147" cy="102335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1. The accesses the IoT bot</a:t>
            </a:r>
          </a:p>
        </p:txBody>
      </p:sp>
      <p:sp>
        <p:nvSpPr>
          <p:cNvPr id="10" name="Text Placeholder 5">
            <a:extLst>
              <a:ext uri="{FF2B5EF4-FFF2-40B4-BE49-F238E27FC236}">
                <a16:creationId xmlns:a16="http://schemas.microsoft.com/office/drawing/2014/main" id="{4D09F31D-E6BB-4B48-B8EB-E663858272F3}"/>
              </a:ext>
            </a:extLst>
          </p:cNvPr>
          <p:cNvSpPr txBox="1">
            <a:spLocks/>
          </p:cNvSpPr>
          <p:nvPr/>
        </p:nvSpPr>
        <p:spPr>
          <a:xfrm>
            <a:off x="8371140" y="3195552"/>
            <a:ext cx="3294028" cy="102335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2. Using voice or IM, the user asks the bot to turn on the lights via the IoT device</a:t>
            </a:r>
          </a:p>
        </p:txBody>
      </p:sp>
      <p:sp>
        <p:nvSpPr>
          <p:cNvPr id="11" name="Text Placeholder 5">
            <a:extLst>
              <a:ext uri="{FF2B5EF4-FFF2-40B4-BE49-F238E27FC236}">
                <a16:creationId xmlns:a16="http://schemas.microsoft.com/office/drawing/2014/main" id="{B2D0560B-210F-4815-AF2A-18538CC3B5E9}"/>
              </a:ext>
            </a:extLst>
          </p:cNvPr>
          <p:cNvSpPr txBox="1">
            <a:spLocks/>
          </p:cNvSpPr>
          <p:nvPr/>
        </p:nvSpPr>
        <p:spPr>
          <a:xfrm>
            <a:off x="7192344" y="5704478"/>
            <a:ext cx="3774192" cy="1023357"/>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3. The request is relayed to a third party service that has access to the IoT device network</a:t>
            </a:r>
          </a:p>
        </p:txBody>
      </p:sp>
      <p:sp>
        <p:nvSpPr>
          <p:cNvPr id="12" name="Text Placeholder 5">
            <a:extLst>
              <a:ext uri="{FF2B5EF4-FFF2-40B4-BE49-F238E27FC236}">
                <a16:creationId xmlns:a16="http://schemas.microsoft.com/office/drawing/2014/main" id="{8949FB41-7690-4CA8-91D2-7172A4990491}"/>
              </a:ext>
            </a:extLst>
          </p:cNvPr>
          <p:cNvSpPr txBox="1">
            <a:spLocks/>
          </p:cNvSpPr>
          <p:nvPr/>
        </p:nvSpPr>
        <p:spPr>
          <a:xfrm>
            <a:off x="3361378" y="4291808"/>
            <a:ext cx="2326043"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4. The results of the command are returned to the user</a:t>
            </a:r>
          </a:p>
        </p:txBody>
      </p:sp>
      <p:sp>
        <p:nvSpPr>
          <p:cNvPr id="13" name="Text Placeholder 5">
            <a:extLst>
              <a:ext uri="{FF2B5EF4-FFF2-40B4-BE49-F238E27FC236}">
                <a16:creationId xmlns:a16="http://schemas.microsoft.com/office/drawing/2014/main" id="{3EAB65BD-F0C2-4553-B11C-C7D2FF46CD1F}"/>
              </a:ext>
            </a:extLst>
          </p:cNvPr>
          <p:cNvSpPr txBox="1">
            <a:spLocks/>
          </p:cNvSpPr>
          <p:nvPr/>
        </p:nvSpPr>
        <p:spPr>
          <a:xfrm>
            <a:off x="2296251" y="1794447"/>
            <a:ext cx="3294028" cy="7463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5. Application insights gathers runtime telemetry</a:t>
            </a:r>
          </a:p>
        </p:txBody>
      </p:sp>
      <p:sp>
        <p:nvSpPr>
          <p:cNvPr id="14" name="Rectangle 13">
            <a:extLst>
              <a:ext uri="{FF2B5EF4-FFF2-40B4-BE49-F238E27FC236}">
                <a16:creationId xmlns:a16="http://schemas.microsoft.com/office/drawing/2014/main" id="{08624659-E9FE-47A4-8C83-2F0C62911DA2}"/>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IoT bot</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099515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Common patterns</a:t>
            </a:r>
          </a:p>
        </p:txBody>
      </p:sp>
      <p:sp>
        <p:nvSpPr>
          <p:cNvPr id="6" name="Text Placeholder 5"/>
          <p:cNvSpPr>
            <a:spLocks noGrp="1"/>
          </p:cNvSpPr>
          <p:nvPr>
            <p:ph type="body" sz="quarter" idx="10"/>
          </p:nvPr>
        </p:nvSpPr>
        <p:spPr>
          <a:xfrm>
            <a:off x="269303" y="1187963"/>
            <a:ext cx="11655078" cy="3901068"/>
          </a:xfrm>
        </p:spPr>
        <p:txBody>
          <a:bodyPr/>
          <a:lstStyle/>
          <a:p>
            <a:pPr fontAlgn="ctr"/>
            <a:r>
              <a:rPr lang="en-US" sz="2800" dirty="0"/>
              <a:t>Task automation</a:t>
            </a:r>
          </a:p>
          <a:p>
            <a:pPr fontAlgn="ctr"/>
            <a:r>
              <a:rPr lang="en-US" sz="2800" dirty="0"/>
              <a:t>Communicating with rich text and media</a:t>
            </a:r>
          </a:p>
          <a:p>
            <a:pPr fontAlgn="ctr"/>
            <a:r>
              <a:rPr lang="en-US" sz="2800" dirty="0"/>
              <a:t>Access to knowledge and other content</a:t>
            </a:r>
          </a:p>
          <a:p>
            <a:pPr fontAlgn="ctr"/>
            <a:r>
              <a:rPr lang="en-US" sz="2800" dirty="0"/>
              <a:t>Handling user interruptions</a:t>
            </a:r>
          </a:p>
          <a:p>
            <a:pPr fontAlgn="ctr"/>
            <a:r>
              <a:rPr lang="en-US" sz="2800" dirty="0"/>
              <a:t>Bot to human handoff</a:t>
            </a:r>
          </a:p>
          <a:p>
            <a:pPr fontAlgn="ctr"/>
            <a:r>
              <a:rPr lang="en-US" sz="2800" dirty="0"/>
              <a:t>Bot to web browser and back</a:t>
            </a:r>
          </a:p>
          <a:p>
            <a:pPr fontAlgn="ctr"/>
            <a:r>
              <a:rPr lang="en-US" sz="2800" dirty="0"/>
              <a:t>Authentication</a:t>
            </a:r>
          </a:p>
          <a:p>
            <a:pPr fontAlgn="ctr"/>
            <a:r>
              <a:rPr lang="en-US" sz="2800" dirty="0"/>
              <a:t>Bots in websites/apps</a:t>
            </a:r>
          </a:p>
        </p:txBody>
      </p:sp>
    </p:spTree>
    <p:extLst>
      <p:ext uri="{BB962C8B-B14F-4D97-AF65-F5344CB8AC3E}">
        <p14:creationId xmlns:p14="http://schemas.microsoft.com/office/powerpoint/2010/main" val="4078082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Task automation</a:t>
            </a:r>
          </a:p>
        </p:txBody>
      </p:sp>
      <p:sp>
        <p:nvSpPr>
          <p:cNvPr id="6" name="Text Placeholder 5"/>
          <p:cNvSpPr>
            <a:spLocks noGrp="1"/>
          </p:cNvSpPr>
          <p:nvPr>
            <p:ph type="body" sz="quarter" idx="10"/>
          </p:nvPr>
        </p:nvSpPr>
        <p:spPr>
          <a:xfrm>
            <a:off x="269303" y="1187963"/>
            <a:ext cx="11655078" cy="1520416"/>
          </a:xfrm>
        </p:spPr>
        <p:txBody>
          <a:bodyPr/>
          <a:lstStyle/>
          <a:p>
            <a:pPr fontAlgn="ctr"/>
            <a:r>
              <a:rPr lang="en-US" sz="2800" dirty="0">
                <a:solidFill>
                  <a:schemeClr val="bg2"/>
                </a:solidFill>
              </a:rPr>
              <a:t>Example: password-reset</a:t>
            </a:r>
          </a:p>
          <a:p>
            <a:pPr marL="0" indent="0" fontAlgn="ctr">
              <a:buNone/>
            </a:pPr>
            <a:endParaRPr lang="en-US" sz="2800" dirty="0"/>
          </a:p>
          <a:p>
            <a:pPr lvl="4"/>
            <a:endParaRPr lang="en-US" sz="2800" dirty="0"/>
          </a:p>
        </p:txBody>
      </p:sp>
      <p:pic>
        <p:nvPicPr>
          <p:cNvPr id="3" name="Picture 2">
            <a:extLst>
              <a:ext uri="{FF2B5EF4-FFF2-40B4-BE49-F238E27FC236}">
                <a16:creationId xmlns:a16="http://schemas.microsoft.com/office/drawing/2014/main" id="{712C0E01-464D-4A22-97EE-0A94CB6DB6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3548" y="2087628"/>
            <a:ext cx="4902452" cy="4191215"/>
          </a:xfrm>
          <a:prstGeom prst="rect">
            <a:avLst/>
          </a:prstGeom>
        </p:spPr>
      </p:pic>
      <p:sp>
        <p:nvSpPr>
          <p:cNvPr id="8" name="Text Placeholder 5">
            <a:extLst>
              <a:ext uri="{FF2B5EF4-FFF2-40B4-BE49-F238E27FC236}">
                <a16:creationId xmlns:a16="http://schemas.microsoft.com/office/drawing/2014/main" id="{94046077-C146-4E1F-BC1D-7CDC586E1647}"/>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7" name="Rectangle 6">
            <a:extLst>
              <a:ext uri="{FF2B5EF4-FFF2-40B4-BE49-F238E27FC236}">
                <a16:creationId xmlns:a16="http://schemas.microsoft.com/office/drawing/2014/main" id="{90B22507-F61A-4B1B-A319-94A5DBC5C824}"/>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Task automation</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5" name="Picture 4" descr="A screenshot of a cell phone&#10;&#10;Description generated with very high confidence">
            <a:extLst>
              <a:ext uri="{FF2B5EF4-FFF2-40B4-BE49-F238E27FC236}">
                <a16:creationId xmlns:a16="http://schemas.microsoft.com/office/drawing/2014/main" id="{24579B0F-5F1E-4054-AE5F-7861B4A998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9117" y="40709"/>
            <a:ext cx="3882864" cy="6776581"/>
          </a:xfrm>
          <a:prstGeom prst="rect">
            <a:avLst/>
          </a:prstGeom>
          <a:ln>
            <a:solidFill>
              <a:schemeClr val="bg2"/>
            </a:solidFill>
          </a:ln>
        </p:spPr>
      </p:pic>
    </p:spTree>
    <p:extLst>
      <p:ext uri="{BB962C8B-B14F-4D97-AF65-F5344CB8AC3E}">
        <p14:creationId xmlns:p14="http://schemas.microsoft.com/office/powerpoint/2010/main" val="3862944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Bots in websites</a:t>
            </a:r>
          </a:p>
        </p:txBody>
      </p:sp>
      <p:sp>
        <p:nvSpPr>
          <p:cNvPr id="6" name="Text Placeholder 5"/>
          <p:cNvSpPr>
            <a:spLocks noGrp="1"/>
          </p:cNvSpPr>
          <p:nvPr>
            <p:ph type="body" sz="quarter" idx="10"/>
          </p:nvPr>
        </p:nvSpPr>
        <p:spPr>
          <a:xfrm>
            <a:off x="269303" y="1187963"/>
            <a:ext cx="11655078" cy="3760260"/>
          </a:xfrm>
        </p:spPr>
        <p:txBody>
          <a:bodyPr/>
          <a:lstStyle/>
          <a:p>
            <a:pPr fontAlgn="ctr"/>
            <a:r>
              <a:rPr lang="en-US" sz="2800" dirty="0">
                <a:solidFill>
                  <a:schemeClr val="bg2"/>
                </a:solidFill>
              </a:rPr>
              <a:t>Text versus spoken</a:t>
            </a:r>
          </a:p>
          <a:p>
            <a:pPr fontAlgn="ctr"/>
            <a:r>
              <a:rPr lang="en-US" sz="2800" dirty="0">
                <a:solidFill>
                  <a:schemeClr val="bg2"/>
                </a:solidFill>
              </a:rPr>
              <a:t>Options</a:t>
            </a:r>
          </a:p>
          <a:p>
            <a:pPr lvl="1" fontAlgn="ctr"/>
            <a:r>
              <a:rPr lang="en-US" sz="2400" dirty="0">
                <a:solidFill>
                  <a:schemeClr val="bg2"/>
                </a:solidFill>
              </a:rPr>
              <a:t>Attachment</a:t>
            </a:r>
          </a:p>
          <a:p>
            <a:pPr lvl="1" fontAlgn="ctr"/>
            <a:r>
              <a:rPr lang="en-US" sz="2400" dirty="0">
                <a:solidFill>
                  <a:schemeClr val="bg2"/>
                </a:solidFill>
              </a:rPr>
              <a:t>Hero card</a:t>
            </a:r>
          </a:p>
          <a:p>
            <a:pPr lvl="1" fontAlgn="ctr"/>
            <a:r>
              <a:rPr lang="en-US" sz="2400" dirty="0">
                <a:solidFill>
                  <a:schemeClr val="bg2"/>
                </a:solidFill>
              </a:rPr>
              <a:t>Adaptive card</a:t>
            </a:r>
          </a:p>
          <a:p>
            <a:pPr lvl="1" fontAlgn="ctr"/>
            <a:r>
              <a:rPr lang="en-US" sz="2400" dirty="0">
                <a:solidFill>
                  <a:schemeClr val="bg2"/>
                </a:solidFill>
              </a:rPr>
              <a:t>Carousel of cards</a:t>
            </a:r>
          </a:p>
          <a:p>
            <a:pPr lvl="1" fontAlgn="ctr"/>
            <a:r>
              <a:rPr lang="en-US" sz="2400" dirty="0">
                <a:solidFill>
                  <a:schemeClr val="bg2"/>
                </a:solidFill>
              </a:rPr>
              <a:t>Suggested actions</a:t>
            </a:r>
          </a:p>
          <a:p>
            <a:pPr marL="336145" lvl="1" indent="0" fontAlgn="ctr">
              <a:buNone/>
            </a:pPr>
            <a:endParaRPr lang="en-US" sz="1232" dirty="0">
              <a:solidFill>
                <a:schemeClr val="bg2"/>
              </a:solidFill>
            </a:endParaRPr>
          </a:p>
          <a:p>
            <a:pPr lvl="4"/>
            <a:endParaRPr lang="en-US" sz="2800" dirty="0"/>
          </a:p>
        </p:txBody>
      </p:sp>
      <p:sp>
        <p:nvSpPr>
          <p:cNvPr id="4" name="Text Placeholder 5">
            <a:extLst>
              <a:ext uri="{FF2B5EF4-FFF2-40B4-BE49-F238E27FC236}">
                <a16:creationId xmlns:a16="http://schemas.microsoft.com/office/drawing/2014/main" id="{764EBAC8-5A51-499E-94F7-A2FC713D8B1B}"/>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5" name="Rectangle 4">
            <a:extLst>
              <a:ext uri="{FF2B5EF4-FFF2-40B4-BE49-F238E27FC236}">
                <a16:creationId xmlns:a16="http://schemas.microsoft.com/office/drawing/2014/main" id="{491B56E2-51F5-4F63-A059-B982446AF021}"/>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Communicating with rich text and media</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2" name="AdaptiveIntroVideo">
            <a:hlinkClick r:id="" action="ppaction://media"/>
            <a:extLst>
              <a:ext uri="{FF2B5EF4-FFF2-40B4-BE49-F238E27FC236}">
                <a16:creationId xmlns:a16="http://schemas.microsoft.com/office/drawing/2014/main" id="{63F274E3-FE68-4AF0-A7BA-048FDC383D7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077837" y="1553136"/>
            <a:ext cx="7844860" cy="4412734"/>
          </a:xfrm>
          <a:prstGeom prst="rect">
            <a:avLst/>
          </a:prstGeom>
        </p:spPr>
      </p:pic>
    </p:spTree>
    <p:extLst>
      <p:ext uri="{BB962C8B-B14F-4D97-AF65-F5344CB8AC3E}">
        <p14:creationId xmlns:p14="http://schemas.microsoft.com/office/powerpoint/2010/main" val="2898631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7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Access to knowledge and other content</a:t>
            </a:r>
          </a:p>
        </p:txBody>
      </p:sp>
      <p:pic>
        <p:nvPicPr>
          <p:cNvPr id="4" name="Picture 3" descr="A screenshot of a social media post&#10;&#10;Description generated with very high confidence">
            <a:extLst>
              <a:ext uri="{FF2B5EF4-FFF2-40B4-BE49-F238E27FC236}">
                <a16:creationId xmlns:a16="http://schemas.microsoft.com/office/drawing/2014/main" id="{42391890-0DE3-4A4F-A20D-C0D48F6409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6955" y="1850195"/>
            <a:ext cx="4843932" cy="3157609"/>
          </a:xfrm>
          <a:prstGeom prst="rect">
            <a:avLst/>
          </a:prstGeom>
        </p:spPr>
      </p:pic>
      <p:pic>
        <p:nvPicPr>
          <p:cNvPr id="8" name="Picture 7" descr="A screenshot of a person&#10;&#10;Description generated with very high confidence">
            <a:extLst>
              <a:ext uri="{FF2B5EF4-FFF2-40B4-BE49-F238E27FC236}">
                <a16:creationId xmlns:a16="http://schemas.microsoft.com/office/drawing/2014/main" id="{E2F2B7BF-E480-473E-B7D0-82F535A6D5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6621" y="1648783"/>
            <a:ext cx="6662716" cy="3560431"/>
          </a:xfrm>
          <a:prstGeom prst="rect">
            <a:avLst/>
          </a:prstGeom>
        </p:spPr>
      </p:pic>
      <p:pic>
        <p:nvPicPr>
          <p:cNvPr id="10" name="Picture 9" descr="A screenshot of a person&#10;&#10;Description generated with very high confidence">
            <a:extLst>
              <a:ext uri="{FF2B5EF4-FFF2-40B4-BE49-F238E27FC236}">
                <a16:creationId xmlns:a16="http://schemas.microsoft.com/office/drawing/2014/main" id="{FE924A67-410C-4011-AFEB-75FD070276F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38065" y="1626657"/>
            <a:ext cx="6571272" cy="3755014"/>
          </a:xfrm>
          <a:prstGeom prst="rect">
            <a:avLst/>
          </a:prstGeom>
        </p:spPr>
      </p:pic>
      <p:pic>
        <p:nvPicPr>
          <p:cNvPr id="12" name="Picture 11" descr="A screenshot of a cell phone&#10;&#10;Description generated with high confidence">
            <a:extLst>
              <a:ext uri="{FF2B5EF4-FFF2-40B4-BE49-F238E27FC236}">
                <a16:creationId xmlns:a16="http://schemas.microsoft.com/office/drawing/2014/main" id="{533D4C27-8AC1-4E4E-A845-256DA46D2A6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67482" y="1210574"/>
            <a:ext cx="4738524" cy="1754107"/>
          </a:xfrm>
          <a:prstGeom prst="rect">
            <a:avLst/>
          </a:prstGeom>
        </p:spPr>
      </p:pic>
      <p:pic>
        <p:nvPicPr>
          <p:cNvPr id="14" name="Picture 13" descr="A screenshot of a cell phone&#10;&#10;Description generated with very high confidence">
            <a:extLst>
              <a:ext uri="{FF2B5EF4-FFF2-40B4-BE49-F238E27FC236}">
                <a16:creationId xmlns:a16="http://schemas.microsoft.com/office/drawing/2014/main" id="{F2B740EA-9B43-49EE-9B24-06EAEF66DE2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66782" y="2964680"/>
            <a:ext cx="4738523" cy="1760023"/>
          </a:xfrm>
          <a:prstGeom prst="rect">
            <a:avLst/>
          </a:prstGeom>
        </p:spPr>
      </p:pic>
      <p:pic>
        <p:nvPicPr>
          <p:cNvPr id="16" name="Picture 15" descr="A screenshot of a cell phone&#10;&#10;Description generated with very high confidence">
            <a:extLst>
              <a:ext uri="{FF2B5EF4-FFF2-40B4-BE49-F238E27FC236}">
                <a16:creationId xmlns:a16="http://schemas.microsoft.com/office/drawing/2014/main" id="{F9FEDAE0-64CC-42A2-B4AB-FFB0F3AA0CC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67089" y="4720979"/>
            <a:ext cx="4755804" cy="1760022"/>
          </a:xfrm>
          <a:prstGeom prst="rect">
            <a:avLst/>
          </a:prstGeom>
        </p:spPr>
      </p:pic>
      <p:pic>
        <p:nvPicPr>
          <p:cNvPr id="21" name="Picture 20" descr="A screenshot of a cell phone&#10;&#10;Description generated with high confidence">
            <a:extLst>
              <a:ext uri="{FF2B5EF4-FFF2-40B4-BE49-F238E27FC236}">
                <a16:creationId xmlns:a16="http://schemas.microsoft.com/office/drawing/2014/main" id="{4A080864-AC21-4AAA-9A2B-0096AB0B45B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052035" y="5209214"/>
            <a:ext cx="8872346" cy="1201217"/>
          </a:xfrm>
          <a:prstGeom prst="rect">
            <a:avLst/>
          </a:prstGeom>
        </p:spPr>
      </p:pic>
      <p:pic>
        <p:nvPicPr>
          <p:cNvPr id="19" name="Picture 18" descr="A person sitting at a table&#10;&#10;Description generated with high confidence">
            <a:extLst>
              <a:ext uri="{FF2B5EF4-FFF2-40B4-BE49-F238E27FC236}">
                <a16:creationId xmlns:a16="http://schemas.microsoft.com/office/drawing/2014/main" id="{363D5FEA-1252-43F2-8F30-8AB754ADCFA8}"/>
              </a:ext>
            </a:extLst>
          </p:cNvPr>
          <p:cNvPicPr>
            <a:picLocks noChangeAspect="1"/>
          </p:cNvPicPr>
          <p:nvPr/>
        </p:nvPicPr>
        <p:blipFill rotWithShape="1">
          <a:blip r:embed="rId10">
            <a:extLst>
              <a:ext uri="{28A0092B-C50C-407E-A947-70E740481C1C}">
                <a14:useLocalDpi xmlns:a14="http://schemas.microsoft.com/office/drawing/2010/main" val="0"/>
              </a:ext>
            </a:extLst>
          </a:blip>
          <a:srcRect l="-251" t="189" r="251" b="189"/>
          <a:stretch/>
        </p:blipFill>
        <p:spPr>
          <a:xfrm>
            <a:off x="2741113" y="1292157"/>
            <a:ext cx="9158834" cy="3917057"/>
          </a:xfrm>
          <a:prstGeom prst="rect">
            <a:avLst/>
          </a:prstGeom>
        </p:spPr>
      </p:pic>
      <p:sp>
        <p:nvSpPr>
          <p:cNvPr id="6" name="Text Placeholder 5"/>
          <p:cNvSpPr>
            <a:spLocks noGrp="1"/>
          </p:cNvSpPr>
          <p:nvPr>
            <p:ph type="body" sz="quarter" idx="10"/>
          </p:nvPr>
        </p:nvSpPr>
        <p:spPr>
          <a:xfrm>
            <a:off x="269303" y="1187963"/>
            <a:ext cx="3123180" cy="3416320"/>
          </a:xfrm>
        </p:spPr>
        <p:txBody>
          <a:bodyPr/>
          <a:lstStyle/>
          <a:p>
            <a:pPr fontAlgn="ctr"/>
            <a:r>
              <a:rPr lang="en-US" sz="2800" dirty="0">
                <a:solidFill>
                  <a:schemeClr val="bg2"/>
                </a:solidFill>
              </a:rPr>
              <a:t>Azure Search</a:t>
            </a:r>
          </a:p>
          <a:p>
            <a:pPr fontAlgn="ctr"/>
            <a:r>
              <a:rPr lang="en-US" sz="2800" dirty="0">
                <a:solidFill>
                  <a:schemeClr val="bg2"/>
                </a:solidFill>
              </a:rPr>
              <a:t>QnA Maker</a:t>
            </a:r>
          </a:p>
          <a:p>
            <a:pPr fontAlgn="ctr"/>
            <a:r>
              <a:rPr lang="en-US" sz="2800" dirty="0">
                <a:solidFill>
                  <a:schemeClr val="bg2"/>
                </a:solidFill>
              </a:rPr>
              <a:t>LUIS</a:t>
            </a:r>
          </a:p>
          <a:p>
            <a:pPr fontAlgn="ctr"/>
            <a:r>
              <a:rPr lang="en-US" sz="2800" dirty="0">
                <a:solidFill>
                  <a:schemeClr val="bg2"/>
                </a:solidFill>
              </a:rPr>
              <a:t>Bing APIs</a:t>
            </a:r>
          </a:p>
          <a:p>
            <a:pPr fontAlgn="ctr"/>
            <a:r>
              <a:rPr lang="en-US" sz="2800" dirty="0">
                <a:solidFill>
                  <a:schemeClr val="bg2"/>
                </a:solidFill>
              </a:rPr>
              <a:t>Microsoft Graph</a:t>
            </a:r>
          </a:p>
          <a:p>
            <a:pPr marL="0" indent="0" fontAlgn="ctr">
              <a:buNone/>
            </a:pPr>
            <a:endParaRPr lang="en-US" sz="2800" dirty="0"/>
          </a:p>
          <a:p>
            <a:pPr lvl="4"/>
            <a:endParaRPr lang="en-US" sz="2800" dirty="0"/>
          </a:p>
        </p:txBody>
      </p:sp>
      <p:sp>
        <p:nvSpPr>
          <p:cNvPr id="22" name="Text Placeholder 5">
            <a:extLst>
              <a:ext uri="{FF2B5EF4-FFF2-40B4-BE49-F238E27FC236}">
                <a16:creationId xmlns:a16="http://schemas.microsoft.com/office/drawing/2014/main" id="{EB332781-7DBB-49D7-906E-7C0C600451EA}"/>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13" name="Rectangle 12">
            <a:extLst>
              <a:ext uri="{FF2B5EF4-FFF2-40B4-BE49-F238E27FC236}">
                <a16:creationId xmlns:a16="http://schemas.microsoft.com/office/drawing/2014/main" id="{CDBA6722-3CB1-4DF7-87F3-835DE9895505}"/>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Access to knowledge and other content</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6637025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0"/>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8"/>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Bots in websites</a:t>
            </a:r>
          </a:p>
        </p:txBody>
      </p:sp>
      <p:sp>
        <p:nvSpPr>
          <p:cNvPr id="6" name="Text Placeholder 5"/>
          <p:cNvSpPr>
            <a:spLocks noGrp="1"/>
          </p:cNvSpPr>
          <p:nvPr>
            <p:ph type="body" sz="quarter" idx="10"/>
          </p:nvPr>
        </p:nvSpPr>
        <p:spPr>
          <a:xfrm>
            <a:off x="269303" y="1187963"/>
            <a:ext cx="11655078" cy="2744597"/>
          </a:xfrm>
        </p:spPr>
        <p:txBody>
          <a:bodyPr/>
          <a:lstStyle/>
          <a:p>
            <a:pPr fontAlgn="ctr"/>
            <a:r>
              <a:rPr lang="en-US" sz="2800" dirty="0">
                <a:solidFill>
                  <a:schemeClr val="bg2"/>
                </a:solidFill>
              </a:rPr>
              <a:t>Expected interruptions</a:t>
            </a:r>
          </a:p>
          <a:p>
            <a:pPr fontAlgn="ctr"/>
            <a:r>
              <a:rPr lang="en-US" sz="2800" dirty="0">
                <a:solidFill>
                  <a:schemeClr val="bg2"/>
                </a:solidFill>
              </a:rPr>
              <a:t>Unexpected interruptions</a:t>
            </a:r>
          </a:p>
          <a:p>
            <a:pPr lvl="1" fontAlgn="ctr"/>
            <a:r>
              <a:rPr lang="en-US" sz="2000" dirty="0">
                <a:solidFill>
                  <a:schemeClr val="bg2"/>
                </a:solidFill>
              </a:rPr>
              <a:t>Switching topic of conversations</a:t>
            </a:r>
          </a:p>
          <a:p>
            <a:pPr lvl="1" fontAlgn="ctr"/>
            <a:r>
              <a:rPr lang="en-US" sz="2000" dirty="0">
                <a:solidFill>
                  <a:schemeClr val="bg2"/>
                </a:solidFill>
              </a:rPr>
              <a:t>Apply AI</a:t>
            </a:r>
          </a:p>
          <a:p>
            <a:pPr lvl="1" fontAlgn="ctr"/>
            <a:r>
              <a:rPr lang="en-US" sz="2000" dirty="0">
                <a:solidFill>
                  <a:schemeClr val="bg2"/>
                </a:solidFill>
              </a:rPr>
              <a:t>Have a default response</a:t>
            </a:r>
          </a:p>
          <a:p>
            <a:pPr marL="336145" lvl="1" indent="0" fontAlgn="ctr">
              <a:buNone/>
            </a:pPr>
            <a:endParaRPr lang="en-US" sz="1232" dirty="0">
              <a:solidFill>
                <a:schemeClr val="bg2"/>
              </a:solidFill>
            </a:endParaRPr>
          </a:p>
          <a:p>
            <a:pPr lvl="4"/>
            <a:endParaRPr lang="en-US" sz="2800" dirty="0"/>
          </a:p>
        </p:txBody>
      </p:sp>
      <p:sp>
        <p:nvSpPr>
          <p:cNvPr id="4" name="Text Placeholder 5">
            <a:extLst>
              <a:ext uri="{FF2B5EF4-FFF2-40B4-BE49-F238E27FC236}">
                <a16:creationId xmlns:a16="http://schemas.microsoft.com/office/drawing/2014/main" id="{764EBAC8-5A51-499E-94F7-A2FC713D8B1B}"/>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5" name="Rectangle 4">
            <a:extLst>
              <a:ext uri="{FF2B5EF4-FFF2-40B4-BE49-F238E27FC236}">
                <a16:creationId xmlns:a16="http://schemas.microsoft.com/office/drawing/2014/main" id="{491B56E2-51F5-4F63-A059-B982446AF021}"/>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Handling user interruptions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59180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269240" y="1189495"/>
            <a:ext cx="11655078" cy="2320828"/>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600" dirty="0"/>
              <a:t>At the end of this session, you should be able to…</a:t>
            </a:r>
          </a:p>
          <a:p>
            <a:pPr marL="0" indent="0">
              <a:buNone/>
            </a:pPr>
            <a:endParaRPr lang="en-US" sz="3600" dirty="0"/>
          </a:p>
          <a:p>
            <a:pPr fontAlgn="ctr"/>
            <a:r>
              <a:rPr lang="en-GB" sz="2400" dirty="0"/>
              <a:t>Articulate the key scenarios for bots and their associated architectures</a:t>
            </a:r>
          </a:p>
          <a:p>
            <a:pPr fontAlgn="ctr"/>
            <a:r>
              <a:rPr lang="en-GB" sz="2400" dirty="0"/>
              <a:t>Explain common patterns for bots and the best practices for dealing with them</a:t>
            </a:r>
          </a:p>
          <a:p>
            <a:pPr fontAlgn="ctr"/>
            <a:r>
              <a:rPr lang="en-GB" sz="2400" dirty="0"/>
              <a:t>Prepare for the release of the new bot framework SDK</a:t>
            </a:r>
          </a:p>
          <a:p>
            <a:pPr marL="0" indent="0">
              <a:buNone/>
            </a:pPr>
            <a:endParaRPr lang="en-US" sz="3600" dirty="0"/>
          </a:p>
          <a:p>
            <a:pPr lvl="2"/>
            <a:endParaRPr lang="en-US" dirty="0"/>
          </a:p>
        </p:txBody>
      </p:sp>
    </p:spTree>
    <p:extLst>
      <p:ext uri="{BB962C8B-B14F-4D97-AF65-F5344CB8AC3E}">
        <p14:creationId xmlns:p14="http://schemas.microsoft.com/office/powerpoint/2010/main" val="3294066570"/>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C263A39-ADFC-499A-9685-8A0F310342A5}"/>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Bot to human handoff</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5" name="Picture 4" descr="A close up of a map&#10;&#10;Description generated with high confidence">
            <a:extLst>
              <a:ext uri="{FF2B5EF4-FFF2-40B4-BE49-F238E27FC236}">
                <a16:creationId xmlns:a16="http://schemas.microsoft.com/office/drawing/2014/main" id="{68DA5328-262C-413E-9F90-11424814AA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0963" y="0"/>
            <a:ext cx="4873663" cy="6858000"/>
          </a:xfrm>
          <a:prstGeom prst="rect">
            <a:avLst/>
          </a:prstGeom>
        </p:spPr>
      </p:pic>
      <p:pic>
        <p:nvPicPr>
          <p:cNvPr id="8" name="Picture 7" descr="A close up of text on a white background&#10;&#10;Description generated with high confidence">
            <a:extLst>
              <a:ext uri="{FF2B5EF4-FFF2-40B4-BE49-F238E27FC236}">
                <a16:creationId xmlns:a16="http://schemas.microsoft.com/office/drawing/2014/main" id="{689EC19F-2D19-4EB8-969D-37BEA21406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2591" y="1828800"/>
            <a:ext cx="2581275" cy="3200400"/>
          </a:xfrm>
          <a:prstGeom prst="rect">
            <a:avLst/>
          </a:prstGeom>
        </p:spPr>
      </p:pic>
      <p:pic>
        <p:nvPicPr>
          <p:cNvPr id="10" name="Picture 9" descr="A close up of a logo&#10;&#10;Description generated with very high confidence">
            <a:extLst>
              <a:ext uri="{FF2B5EF4-FFF2-40B4-BE49-F238E27FC236}">
                <a16:creationId xmlns:a16="http://schemas.microsoft.com/office/drawing/2014/main" id="{CE0BE2D6-A2E3-46FC-A876-1BA1372402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36353" y="857250"/>
            <a:ext cx="3333750" cy="5143500"/>
          </a:xfrm>
          <a:prstGeom prst="rect">
            <a:avLst/>
          </a:prstGeom>
        </p:spPr>
      </p:pic>
      <p:pic>
        <p:nvPicPr>
          <p:cNvPr id="12" name="Picture 11" descr="A screenshot of a cell phone&#10;&#10;Description generated with very high confidence">
            <a:extLst>
              <a:ext uri="{FF2B5EF4-FFF2-40B4-BE49-F238E27FC236}">
                <a16:creationId xmlns:a16="http://schemas.microsoft.com/office/drawing/2014/main" id="{6B177C77-E18C-4316-870A-6E2DB49DD5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80707" y="1091932"/>
            <a:ext cx="9030586" cy="5476557"/>
          </a:xfrm>
          <a:prstGeom prst="rect">
            <a:avLst/>
          </a:prstGeom>
        </p:spPr>
      </p:pic>
      <p:sp>
        <p:nvSpPr>
          <p:cNvPr id="6" name="Text Placeholder 5"/>
          <p:cNvSpPr>
            <a:spLocks noGrp="1"/>
          </p:cNvSpPr>
          <p:nvPr>
            <p:ph type="body" sz="quarter" idx="10"/>
          </p:nvPr>
        </p:nvSpPr>
        <p:spPr>
          <a:xfrm>
            <a:off x="269302" y="1187963"/>
            <a:ext cx="7428669" cy="4301177"/>
          </a:xfrm>
        </p:spPr>
        <p:txBody>
          <a:bodyPr/>
          <a:lstStyle/>
          <a:p>
            <a:pPr fontAlgn="ctr"/>
            <a:r>
              <a:rPr lang="en-US" sz="2800" dirty="0">
                <a:solidFill>
                  <a:schemeClr val="bg2"/>
                </a:solidFill>
              </a:rPr>
              <a:t>Scenarios</a:t>
            </a:r>
            <a:endParaRPr lang="en-US" sz="1232" dirty="0">
              <a:solidFill>
                <a:schemeClr val="bg2"/>
              </a:solidFill>
            </a:endParaRPr>
          </a:p>
          <a:p>
            <a:pPr lvl="1" fontAlgn="ctr"/>
            <a:r>
              <a:rPr lang="en-US" sz="2400" dirty="0">
                <a:solidFill>
                  <a:schemeClr val="bg2"/>
                </a:solidFill>
              </a:rPr>
              <a:t>Triage</a:t>
            </a:r>
          </a:p>
          <a:p>
            <a:pPr lvl="1" fontAlgn="ctr"/>
            <a:r>
              <a:rPr lang="en-US" sz="2400" dirty="0">
                <a:solidFill>
                  <a:schemeClr val="bg2"/>
                </a:solidFill>
              </a:rPr>
              <a:t>Escalation</a:t>
            </a:r>
          </a:p>
          <a:p>
            <a:pPr lvl="1" fontAlgn="ctr"/>
            <a:r>
              <a:rPr lang="en-US" sz="2400" dirty="0">
                <a:solidFill>
                  <a:schemeClr val="bg2"/>
                </a:solidFill>
              </a:rPr>
              <a:t>Supervision</a:t>
            </a:r>
          </a:p>
          <a:p>
            <a:pPr fontAlgn="ctr"/>
            <a:r>
              <a:rPr lang="en-US" sz="2800" dirty="0">
                <a:solidFill>
                  <a:schemeClr val="bg2"/>
                </a:solidFill>
              </a:rPr>
              <a:t>Transitioning control</a:t>
            </a:r>
          </a:p>
          <a:p>
            <a:pPr fontAlgn="ctr"/>
            <a:r>
              <a:rPr lang="en-US" sz="2800" dirty="0">
                <a:solidFill>
                  <a:schemeClr val="bg2"/>
                </a:solidFill>
              </a:rPr>
              <a:t>Routing messages between user and agent</a:t>
            </a:r>
          </a:p>
        </p:txBody>
      </p:sp>
      <p:sp>
        <p:nvSpPr>
          <p:cNvPr id="14" name="Text Placeholder 5">
            <a:extLst>
              <a:ext uri="{FF2B5EF4-FFF2-40B4-BE49-F238E27FC236}">
                <a16:creationId xmlns:a16="http://schemas.microsoft.com/office/drawing/2014/main" id="{DB4D2650-5B94-4E49-A854-68BBBA0745CF}"/>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Tree>
    <p:extLst>
      <p:ext uri="{BB962C8B-B14F-4D97-AF65-F5344CB8AC3E}">
        <p14:creationId xmlns:p14="http://schemas.microsoft.com/office/powerpoint/2010/main" val="2526821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8"/>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1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6">
                                            <p:txEl>
                                              <p:pRg st="0" end="0"/>
                                            </p:txEl>
                                          </p:spTgt>
                                        </p:tgtEl>
                                        <p:attrNameLst>
                                          <p:attrName>style.visibility</p:attrName>
                                        </p:attrNameLst>
                                      </p:cBhvr>
                                      <p:to>
                                        <p:strVal val="hidden"/>
                                      </p:to>
                                    </p:set>
                                  </p:childTnLst>
                                </p:cTn>
                              </p:par>
                              <p:par>
                                <p:cTn id="27" presetID="1" presetClass="exit" presetSubtype="0" fill="hold" grpId="0" nodeType="withEffect">
                                  <p:stCondLst>
                                    <p:cond delay="0"/>
                                  </p:stCondLst>
                                  <p:childTnLst>
                                    <p:set>
                                      <p:cBhvr>
                                        <p:cTn id="28" dur="1" fill="hold">
                                          <p:stCondLst>
                                            <p:cond delay="0"/>
                                          </p:stCondLst>
                                        </p:cTn>
                                        <p:tgtEl>
                                          <p:spTgt spid="6">
                                            <p:txEl>
                                              <p:pRg st="1" end="1"/>
                                            </p:txEl>
                                          </p:spTgt>
                                        </p:tgtEl>
                                        <p:attrNameLst>
                                          <p:attrName>style.visibility</p:attrName>
                                        </p:attrNameLst>
                                      </p:cBhvr>
                                      <p:to>
                                        <p:strVal val="hidden"/>
                                      </p:to>
                                    </p:set>
                                  </p:childTnLst>
                                </p:cTn>
                              </p:par>
                              <p:par>
                                <p:cTn id="29" presetID="1" presetClass="exit" presetSubtype="0" fill="hold" grpId="0" nodeType="withEffect">
                                  <p:stCondLst>
                                    <p:cond delay="0"/>
                                  </p:stCondLst>
                                  <p:childTnLst>
                                    <p:set>
                                      <p:cBhvr>
                                        <p:cTn id="30" dur="1" fill="hold">
                                          <p:stCondLst>
                                            <p:cond delay="0"/>
                                          </p:stCondLst>
                                        </p:cTn>
                                        <p:tgtEl>
                                          <p:spTgt spid="6">
                                            <p:txEl>
                                              <p:pRg st="2" end="2"/>
                                            </p:txEl>
                                          </p:spTgt>
                                        </p:tgtEl>
                                        <p:attrNameLst>
                                          <p:attrName>style.visibility</p:attrName>
                                        </p:attrNameLst>
                                      </p:cBhvr>
                                      <p:to>
                                        <p:strVal val="hidden"/>
                                      </p:to>
                                    </p:set>
                                  </p:childTnLst>
                                </p:cTn>
                              </p:par>
                              <p:par>
                                <p:cTn id="31" presetID="1" presetClass="exit" presetSubtype="0" fill="hold" grpId="0" nodeType="withEffect">
                                  <p:stCondLst>
                                    <p:cond delay="0"/>
                                  </p:stCondLst>
                                  <p:childTnLst>
                                    <p:set>
                                      <p:cBhvr>
                                        <p:cTn id="32" dur="1" fill="hold">
                                          <p:stCondLst>
                                            <p:cond delay="0"/>
                                          </p:stCondLst>
                                        </p:cTn>
                                        <p:tgtEl>
                                          <p:spTgt spid="6">
                                            <p:txEl>
                                              <p:pRg st="3" end="3"/>
                                            </p:txEl>
                                          </p:spTgt>
                                        </p:tgtEl>
                                        <p:attrNameLst>
                                          <p:attrName>style.visibility</p:attrName>
                                        </p:attrNameLst>
                                      </p:cBhvr>
                                      <p:to>
                                        <p:strVal val="hidden"/>
                                      </p:to>
                                    </p:set>
                                  </p:childTnLst>
                                </p:cTn>
                              </p:par>
                              <p:par>
                                <p:cTn id="33" presetID="1" presetClass="exit" presetSubtype="0" fill="hold" grpId="0" nodeType="withEffect">
                                  <p:stCondLst>
                                    <p:cond delay="0"/>
                                  </p:stCondLst>
                                  <p:childTnLst>
                                    <p:set>
                                      <p:cBhvr>
                                        <p:cTn id="34" dur="1" fill="hold">
                                          <p:stCondLst>
                                            <p:cond delay="0"/>
                                          </p:stCondLst>
                                        </p:cTn>
                                        <p:tgtEl>
                                          <p:spTgt spid="6">
                                            <p:txEl>
                                              <p:pRg st="4" end="4"/>
                                            </p:txEl>
                                          </p:spTgt>
                                        </p:tgtEl>
                                        <p:attrNameLst>
                                          <p:attrName>style.visibility</p:attrName>
                                        </p:attrNameLst>
                                      </p:cBhvr>
                                      <p:to>
                                        <p:strVal val="hidden"/>
                                      </p:to>
                                    </p:set>
                                  </p:childTnLst>
                                </p:cTn>
                              </p:par>
                              <p:par>
                                <p:cTn id="35" presetID="1" presetClass="exit" presetSubtype="0" fill="hold" grpId="0" nodeType="withEffect">
                                  <p:stCondLst>
                                    <p:cond delay="0"/>
                                  </p:stCondLst>
                                  <p:childTnLst>
                                    <p:set>
                                      <p:cBhvr>
                                        <p:cTn id="36" dur="1" fill="hold">
                                          <p:stCondLst>
                                            <p:cond delay="0"/>
                                          </p:stCondLst>
                                        </p:cTn>
                                        <p:tgtEl>
                                          <p:spTgt spid="6">
                                            <p:txEl>
                                              <p:pRg st="5" end="5"/>
                                            </p:txEl>
                                          </p:spTgt>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763479" y="2549293"/>
            <a:ext cx="9934113" cy="3176254"/>
          </a:xfrm>
          <a:solidFill>
            <a:schemeClr val="tx1"/>
          </a:solidFill>
        </p:spPr>
        <p:txBody>
          <a:bodyPr/>
          <a:lstStyle/>
          <a:p>
            <a:pPr marL="1008434" lvl="4" indent="0">
              <a:buNone/>
            </a:pPr>
            <a:r>
              <a:rPr lang="en-US" sz="2400" dirty="0">
                <a:solidFill>
                  <a:schemeClr val="bg2"/>
                </a:solidFill>
              </a:rPr>
              <a:t>Transitioning from chat to web browser and back is not ideal, as switching between applications can easily confuse a user. To provide a better experience, many channels offer built-in HTML windows that a bot can use to present applications would otherwise appear in a web browser. This technique allows the user to remain within the conversation while still accessing external resources. This approach is conceptually similar to mobile applications managing authorization flows using OAuth within embedded web views.</a:t>
            </a:r>
          </a:p>
        </p:txBody>
      </p:sp>
      <p:sp>
        <p:nvSpPr>
          <p:cNvPr id="4" name="Rectangle 3">
            <a:extLst>
              <a:ext uri="{FF2B5EF4-FFF2-40B4-BE49-F238E27FC236}">
                <a16:creationId xmlns:a16="http://schemas.microsoft.com/office/drawing/2014/main" id="{57096C65-BAFE-41A9-98CD-045E5661CCF5}"/>
              </a:ext>
            </a:extLst>
          </p:cNvPr>
          <p:cNvSpPr/>
          <p:nvPr/>
        </p:nvSpPr>
        <p:spPr>
          <a:xfrm>
            <a:off x="1228077" y="1625963"/>
            <a:ext cx="9469515" cy="923330"/>
          </a:xfrm>
          <a:prstGeom prst="rect">
            <a:avLst/>
          </a:prstGeom>
          <a:solidFill>
            <a:schemeClr val="tx1"/>
          </a:solidFill>
        </p:spPr>
        <p:txBody>
          <a:bodyPr wrap="square" lIns="91440" tIns="45720" rIns="91440" bIns="45720">
            <a:spAutoFit/>
          </a:bodyPr>
          <a:lstStyle/>
          <a:p>
            <a:pPr algn="ctr"/>
            <a:r>
              <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WARNING: </a:t>
            </a:r>
          </a:p>
        </p:txBody>
      </p:sp>
      <p:pic>
        <p:nvPicPr>
          <p:cNvPr id="3" name="Picture 2" descr="A close up of a map&#10;&#10;Description generated with high confidence">
            <a:extLst>
              <a:ext uri="{FF2B5EF4-FFF2-40B4-BE49-F238E27FC236}">
                <a16:creationId xmlns:a16="http://schemas.microsoft.com/office/drawing/2014/main" id="{9EDB833C-36DE-4BD2-8BD1-15E9AAFE39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150" y="1187963"/>
            <a:ext cx="11107700" cy="4906060"/>
          </a:xfrm>
          <a:prstGeom prst="rect">
            <a:avLst/>
          </a:prstGeom>
        </p:spPr>
      </p:pic>
      <p:sp>
        <p:nvSpPr>
          <p:cNvPr id="17" name="Title 16"/>
          <p:cNvSpPr>
            <a:spLocks noGrp="1"/>
          </p:cNvSpPr>
          <p:nvPr>
            <p:ph type="title"/>
          </p:nvPr>
        </p:nvSpPr>
        <p:spPr/>
        <p:txBody>
          <a:bodyPr/>
          <a:lstStyle/>
          <a:p>
            <a:r>
              <a:rPr lang="en-US" dirty="0">
                <a:solidFill>
                  <a:schemeClr val="bg2"/>
                </a:solidFill>
              </a:rPr>
              <a:t>Bot to web browser and back</a:t>
            </a:r>
          </a:p>
        </p:txBody>
      </p:sp>
      <p:sp>
        <p:nvSpPr>
          <p:cNvPr id="7" name="Text Placeholder 5">
            <a:extLst>
              <a:ext uri="{FF2B5EF4-FFF2-40B4-BE49-F238E27FC236}">
                <a16:creationId xmlns:a16="http://schemas.microsoft.com/office/drawing/2014/main" id="{6A804E91-CDEA-474C-8BE3-FE788CC6EAE9}"/>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8" name="Rectangle 7">
            <a:extLst>
              <a:ext uri="{FF2B5EF4-FFF2-40B4-BE49-F238E27FC236}">
                <a16:creationId xmlns:a16="http://schemas.microsoft.com/office/drawing/2014/main" id="{59A7EC15-7BE9-4E72-9EC8-C81E6F7B9CCE}"/>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Bot to web browser and back</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4168104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Bots in websites</a:t>
            </a:r>
          </a:p>
        </p:txBody>
      </p:sp>
      <p:sp>
        <p:nvSpPr>
          <p:cNvPr id="6" name="Text Placeholder 5"/>
          <p:cNvSpPr>
            <a:spLocks noGrp="1"/>
          </p:cNvSpPr>
          <p:nvPr>
            <p:ph type="body" sz="quarter" idx="10"/>
          </p:nvPr>
        </p:nvSpPr>
        <p:spPr>
          <a:xfrm>
            <a:off x="269303" y="1187963"/>
            <a:ext cx="11655078" cy="5396862"/>
          </a:xfrm>
        </p:spPr>
        <p:txBody>
          <a:bodyPr/>
          <a:lstStyle/>
          <a:p>
            <a:pPr fontAlgn="ctr"/>
            <a:r>
              <a:rPr lang="en-US" sz="2800" dirty="0">
                <a:solidFill>
                  <a:schemeClr val="bg2"/>
                </a:solidFill>
              </a:rPr>
              <a:t>Azure Bot Service makes it easier to implement</a:t>
            </a:r>
          </a:p>
          <a:p>
            <a:pPr fontAlgn="ctr"/>
            <a:r>
              <a:rPr lang="en-US" sz="2800" dirty="0">
                <a:solidFill>
                  <a:schemeClr val="bg2"/>
                </a:solidFill>
              </a:rPr>
              <a:t>Eliminates magic code verification for some clients</a:t>
            </a:r>
          </a:p>
          <a:p>
            <a:pPr fontAlgn="ctr"/>
            <a:r>
              <a:rPr lang="en-US" sz="2800" dirty="0">
                <a:solidFill>
                  <a:schemeClr val="bg2"/>
                </a:solidFill>
              </a:rPr>
              <a:t>Prior, your bot needed:</a:t>
            </a:r>
          </a:p>
          <a:p>
            <a:pPr lvl="1" fontAlgn="ctr"/>
            <a:r>
              <a:rPr lang="en-US" sz="2000" dirty="0">
                <a:solidFill>
                  <a:schemeClr val="bg2"/>
                </a:solidFill>
              </a:rPr>
              <a:t>OAuth controllers and login links</a:t>
            </a:r>
          </a:p>
          <a:p>
            <a:pPr lvl="1" fontAlgn="ctr"/>
            <a:r>
              <a:rPr lang="en-US" sz="2000" dirty="0">
                <a:solidFill>
                  <a:schemeClr val="bg2"/>
                </a:solidFill>
              </a:rPr>
              <a:t>To store the target client IDs and secrets</a:t>
            </a:r>
          </a:p>
          <a:p>
            <a:pPr lvl="1" fontAlgn="ctr"/>
            <a:r>
              <a:rPr lang="en-US" sz="2000" dirty="0">
                <a:solidFill>
                  <a:schemeClr val="bg2"/>
                </a:solidFill>
              </a:rPr>
              <a:t>Perform user token management</a:t>
            </a:r>
          </a:p>
          <a:p>
            <a:pPr fontAlgn="ctr"/>
            <a:r>
              <a:rPr lang="en-US" sz="2800" dirty="0">
                <a:solidFill>
                  <a:schemeClr val="bg2"/>
                </a:solidFill>
              </a:rPr>
              <a:t>Now:</a:t>
            </a:r>
          </a:p>
          <a:p>
            <a:pPr lvl="1" fontAlgn="ctr"/>
            <a:r>
              <a:rPr lang="en-US" sz="2000" dirty="0">
                <a:solidFill>
                  <a:schemeClr val="bg2"/>
                </a:solidFill>
              </a:rPr>
              <a:t>Developers no longer need to handle that, ABS will</a:t>
            </a:r>
          </a:p>
          <a:p>
            <a:pPr lvl="1" fontAlgn="ctr"/>
            <a:r>
              <a:rPr lang="en-US" sz="2000" dirty="0">
                <a:solidFill>
                  <a:schemeClr val="bg2"/>
                </a:solidFill>
              </a:rPr>
              <a:t>Support for AAD v1, AAD v2, GitHub, and others</a:t>
            </a:r>
          </a:p>
          <a:p>
            <a:pPr lvl="1" fontAlgn="ctr"/>
            <a:r>
              <a:rPr lang="en-US" sz="2000" dirty="0">
                <a:solidFill>
                  <a:schemeClr val="bg2"/>
                </a:solidFill>
              </a:rPr>
              <a:t>Add, delete, and configure connection settings to various OAuth identity providers from the Azure Portal </a:t>
            </a:r>
          </a:p>
          <a:p>
            <a:pPr lvl="1" fontAlgn="ctr"/>
            <a:endParaRPr lang="en-US" sz="832" dirty="0">
              <a:solidFill>
                <a:schemeClr val="bg2"/>
              </a:solidFill>
            </a:endParaRPr>
          </a:p>
          <a:p>
            <a:pPr lvl="1" fontAlgn="ctr"/>
            <a:endParaRPr lang="en-US" sz="832" dirty="0">
              <a:solidFill>
                <a:schemeClr val="bg2"/>
              </a:solidFill>
            </a:endParaRPr>
          </a:p>
          <a:p>
            <a:pPr marL="336145" lvl="1" indent="0" fontAlgn="ctr">
              <a:buNone/>
            </a:pPr>
            <a:endParaRPr lang="en-US" sz="1232" dirty="0">
              <a:solidFill>
                <a:schemeClr val="bg2"/>
              </a:solidFill>
            </a:endParaRPr>
          </a:p>
          <a:p>
            <a:pPr lvl="4"/>
            <a:endParaRPr lang="en-US" sz="2800" dirty="0"/>
          </a:p>
        </p:txBody>
      </p:sp>
      <p:sp>
        <p:nvSpPr>
          <p:cNvPr id="4" name="Text Placeholder 5">
            <a:extLst>
              <a:ext uri="{FF2B5EF4-FFF2-40B4-BE49-F238E27FC236}">
                <a16:creationId xmlns:a16="http://schemas.microsoft.com/office/drawing/2014/main" id="{764EBAC8-5A51-499E-94F7-A2FC713D8B1B}"/>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5" name="Rectangle 4">
            <a:extLst>
              <a:ext uri="{FF2B5EF4-FFF2-40B4-BE49-F238E27FC236}">
                <a16:creationId xmlns:a16="http://schemas.microsoft.com/office/drawing/2014/main" id="{491B56E2-51F5-4F63-A059-B982446AF021}"/>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Authentication</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43014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Bots in apps</a:t>
            </a:r>
          </a:p>
        </p:txBody>
      </p:sp>
      <p:pic>
        <p:nvPicPr>
          <p:cNvPr id="3" name="Picture 2" descr="A screenshot of a cell phone&#10;&#10;Description generated with very high confidence">
            <a:extLst>
              <a:ext uri="{FF2B5EF4-FFF2-40B4-BE49-F238E27FC236}">
                <a16:creationId xmlns:a16="http://schemas.microsoft.com/office/drawing/2014/main" id="{9A426455-4D97-46DE-8B8A-FAFD0AB131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433" y="1411568"/>
            <a:ext cx="9817395" cy="4563912"/>
          </a:xfrm>
          <a:prstGeom prst="rect">
            <a:avLst/>
          </a:prstGeom>
        </p:spPr>
      </p:pic>
      <p:sp>
        <p:nvSpPr>
          <p:cNvPr id="7" name="Text Placeholder 5">
            <a:extLst>
              <a:ext uri="{FF2B5EF4-FFF2-40B4-BE49-F238E27FC236}">
                <a16:creationId xmlns:a16="http://schemas.microsoft.com/office/drawing/2014/main" id="{96F03A30-F120-4AC3-BADF-0F465D6A42DE}"/>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5" name="Rectangle 4">
            <a:extLst>
              <a:ext uri="{FF2B5EF4-FFF2-40B4-BE49-F238E27FC236}">
                <a16:creationId xmlns:a16="http://schemas.microsoft.com/office/drawing/2014/main" id="{8BE430FD-97EC-4D93-8EAF-52D6CC8D56C6}"/>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Bots in apps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882041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Bots in websites</a:t>
            </a:r>
          </a:p>
        </p:txBody>
      </p:sp>
      <p:sp>
        <p:nvSpPr>
          <p:cNvPr id="6" name="Text Placeholder 5"/>
          <p:cNvSpPr>
            <a:spLocks noGrp="1"/>
          </p:cNvSpPr>
          <p:nvPr>
            <p:ph type="body" sz="quarter" idx="10"/>
          </p:nvPr>
        </p:nvSpPr>
        <p:spPr>
          <a:xfrm>
            <a:off x="269303" y="1187963"/>
            <a:ext cx="11655078" cy="2880019"/>
          </a:xfrm>
        </p:spPr>
        <p:txBody>
          <a:bodyPr/>
          <a:lstStyle/>
          <a:p>
            <a:pPr fontAlgn="ctr"/>
            <a:r>
              <a:rPr lang="en-US" sz="2800" dirty="0">
                <a:solidFill>
                  <a:schemeClr val="bg2"/>
                </a:solidFill>
              </a:rPr>
              <a:t>Embed a bot in a website</a:t>
            </a:r>
          </a:p>
          <a:p>
            <a:pPr lvl="1" fontAlgn="ctr"/>
            <a:r>
              <a:rPr lang="en-US" sz="2400" dirty="0">
                <a:solidFill>
                  <a:schemeClr val="bg2"/>
                </a:solidFill>
              </a:rPr>
              <a:t>Skype web control</a:t>
            </a:r>
          </a:p>
          <a:p>
            <a:pPr lvl="1" fontAlgn="ctr"/>
            <a:r>
              <a:rPr lang="en-US" sz="2400" dirty="0">
                <a:solidFill>
                  <a:schemeClr val="bg2"/>
                </a:solidFill>
              </a:rPr>
              <a:t>Open source web control</a:t>
            </a:r>
          </a:p>
          <a:p>
            <a:pPr lvl="1" fontAlgn="ctr"/>
            <a:r>
              <a:rPr lang="en-US" sz="2400" dirty="0">
                <a:solidFill>
                  <a:schemeClr val="bg2"/>
                </a:solidFill>
              </a:rPr>
              <a:t>Using the backchannel mechanism</a:t>
            </a:r>
          </a:p>
          <a:p>
            <a:pPr lvl="1" fontAlgn="ctr"/>
            <a:r>
              <a:rPr lang="en-US" sz="2400" dirty="0">
                <a:solidFill>
                  <a:schemeClr val="bg2"/>
                </a:solidFill>
              </a:rPr>
              <a:t>Direct Line API</a:t>
            </a:r>
          </a:p>
          <a:p>
            <a:pPr marL="336145" lvl="1" indent="0" fontAlgn="ctr">
              <a:buNone/>
            </a:pPr>
            <a:endParaRPr lang="en-US" sz="1232" dirty="0">
              <a:solidFill>
                <a:schemeClr val="bg2"/>
              </a:solidFill>
            </a:endParaRPr>
          </a:p>
          <a:p>
            <a:pPr lvl="4"/>
            <a:endParaRPr lang="en-US" sz="2800" dirty="0"/>
          </a:p>
        </p:txBody>
      </p:sp>
      <p:sp>
        <p:nvSpPr>
          <p:cNvPr id="4" name="Text Placeholder 5">
            <a:extLst>
              <a:ext uri="{FF2B5EF4-FFF2-40B4-BE49-F238E27FC236}">
                <a16:creationId xmlns:a16="http://schemas.microsoft.com/office/drawing/2014/main" id="{764EBAC8-5A51-499E-94F7-A2FC713D8B1B}"/>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Common patterns</a:t>
            </a:r>
          </a:p>
        </p:txBody>
      </p:sp>
      <p:sp>
        <p:nvSpPr>
          <p:cNvPr id="5" name="Rectangle 4">
            <a:extLst>
              <a:ext uri="{FF2B5EF4-FFF2-40B4-BE49-F238E27FC236}">
                <a16:creationId xmlns:a16="http://schemas.microsoft.com/office/drawing/2014/main" id="{491B56E2-51F5-4F63-A059-B982446AF021}"/>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Bots in websites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49033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New Bot Framework SDK v4</a:t>
            </a:r>
          </a:p>
        </p:txBody>
      </p:sp>
      <p:sp>
        <p:nvSpPr>
          <p:cNvPr id="6" name="Text Placeholder 5"/>
          <p:cNvSpPr>
            <a:spLocks noGrp="1"/>
          </p:cNvSpPr>
          <p:nvPr>
            <p:ph type="body" sz="quarter" idx="10"/>
          </p:nvPr>
        </p:nvSpPr>
        <p:spPr>
          <a:xfrm>
            <a:off x="269303" y="1187963"/>
            <a:ext cx="11655078" cy="2468368"/>
          </a:xfrm>
        </p:spPr>
        <p:txBody>
          <a:bodyPr/>
          <a:lstStyle/>
          <a:p>
            <a:pPr fontAlgn="ctr"/>
            <a:r>
              <a:rPr lang="en-US" sz="2800" dirty="0"/>
              <a:t>V3 SDK issues </a:t>
            </a:r>
          </a:p>
          <a:p>
            <a:pPr fontAlgn="ctr"/>
            <a:r>
              <a:rPr lang="en-US" sz="2800" dirty="0"/>
              <a:t>V4 SDK goals </a:t>
            </a:r>
          </a:p>
          <a:p>
            <a:pPr fontAlgn="ctr"/>
            <a:r>
              <a:rPr lang="en-US" sz="2800" dirty="0"/>
              <a:t>V4 SDK architecture</a:t>
            </a:r>
          </a:p>
          <a:p>
            <a:pPr marL="0" indent="0" fontAlgn="ctr">
              <a:buNone/>
            </a:pPr>
            <a:endParaRPr lang="en-US" sz="2800" dirty="0"/>
          </a:p>
          <a:p>
            <a:pPr lvl="4"/>
            <a:endParaRPr lang="en-US" sz="2800" dirty="0"/>
          </a:p>
        </p:txBody>
      </p:sp>
    </p:spTree>
    <p:extLst>
      <p:ext uri="{BB962C8B-B14F-4D97-AF65-F5344CB8AC3E}">
        <p14:creationId xmlns:p14="http://schemas.microsoft.com/office/powerpoint/2010/main" val="1499487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V3 SDK issues</a:t>
            </a:r>
          </a:p>
        </p:txBody>
      </p:sp>
      <p:sp>
        <p:nvSpPr>
          <p:cNvPr id="7" name="Text Placeholder 5">
            <a:extLst>
              <a:ext uri="{FF2B5EF4-FFF2-40B4-BE49-F238E27FC236}">
                <a16:creationId xmlns:a16="http://schemas.microsoft.com/office/drawing/2014/main" id="{96F03A30-F120-4AC3-BADF-0F465D6A42DE}"/>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Bot Framework v4 </a:t>
            </a:r>
          </a:p>
        </p:txBody>
      </p:sp>
      <p:sp>
        <p:nvSpPr>
          <p:cNvPr id="5" name="Text Placeholder 5">
            <a:extLst>
              <a:ext uri="{FF2B5EF4-FFF2-40B4-BE49-F238E27FC236}">
                <a16:creationId xmlns:a16="http://schemas.microsoft.com/office/drawing/2014/main" id="{9C95B795-6EB8-4418-AE1D-D8A202F43421}"/>
              </a:ext>
            </a:extLst>
          </p:cNvPr>
          <p:cNvSpPr>
            <a:spLocks noGrp="1"/>
          </p:cNvSpPr>
          <p:nvPr>
            <p:ph type="body" sz="quarter" idx="10"/>
          </p:nvPr>
        </p:nvSpPr>
        <p:spPr>
          <a:xfrm>
            <a:off x="269303" y="1187963"/>
            <a:ext cx="11655078" cy="1007968"/>
          </a:xfrm>
        </p:spPr>
        <p:txBody>
          <a:bodyPr/>
          <a:lstStyle/>
          <a:p>
            <a:pPr lvl="1" fontAlgn="ctr"/>
            <a:endParaRPr lang="en-US" sz="2000" dirty="0">
              <a:solidFill>
                <a:schemeClr val="bg2"/>
              </a:solidFill>
            </a:endParaRPr>
          </a:p>
          <a:p>
            <a:pPr marL="336145" lvl="1" indent="0" fontAlgn="ctr">
              <a:buNone/>
            </a:pPr>
            <a:endParaRPr lang="en-US" sz="2000" dirty="0">
              <a:solidFill>
                <a:schemeClr val="bg2"/>
              </a:solidFill>
            </a:endParaRPr>
          </a:p>
          <a:p>
            <a:pPr lvl="1" fontAlgn="ctr"/>
            <a:endParaRPr lang="en-US" sz="1200" dirty="0">
              <a:solidFill>
                <a:schemeClr val="bg2"/>
              </a:solidFill>
            </a:endParaRPr>
          </a:p>
        </p:txBody>
      </p:sp>
      <p:pic>
        <p:nvPicPr>
          <p:cNvPr id="2050" name="Picture 2" descr="Machine generated alternative text:&#10;SDK - Issues &#10;C#/Node have &#10;• Different names for same &#10;concepts &#10;• Different concepts &#10;• Different architectures &#10;• No common extensibility points &#10;• Complex dependency trees &#10;Both SDKs are &#10;• Monolithic &#10;• Opinionated regarding &#10;conversation management &#10;• Opinionated about state &#10;management ">
            <a:extLst>
              <a:ext uri="{FF2B5EF4-FFF2-40B4-BE49-F238E27FC236}">
                <a16:creationId xmlns:a16="http://schemas.microsoft.com/office/drawing/2014/main" id="{0DEA89C1-B690-4B4B-AD36-CBF8D1EF9EB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847" b="-1786"/>
          <a:stretch/>
        </p:blipFill>
        <p:spPr bwMode="auto">
          <a:xfrm>
            <a:off x="628595" y="1504862"/>
            <a:ext cx="10934810" cy="429768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D36DDE8-79C8-4BF4-9348-199263E93608}"/>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V3 SDK issues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595310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V4 SDK goals</a:t>
            </a:r>
          </a:p>
        </p:txBody>
      </p:sp>
      <p:sp>
        <p:nvSpPr>
          <p:cNvPr id="7" name="Text Placeholder 5">
            <a:extLst>
              <a:ext uri="{FF2B5EF4-FFF2-40B4-BE49-F238E27FC236}">
                <a16:creationId xmlns:a16="http://schemas.microsoft.com/office/drawing/2014/main" id="{96F03A30-F120-4AC3-BADF-0F465D6A42DE}"/>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Bot Framework v4 </a:t>
            </a:r>
          </a:p>
        </p:txBody>
      </p:sp>
      <p:sp>
        <p:nvSpPr>
          <p:cNvPr id="5" name="Text Placeholder 5">
            <a:extLst>
              <a:ext uri="{FF2B5EF4-FFF2-40B4-BE49-F238E27FC236}">
                <a16:creationId xmlns:a16="http://schemas.microsoft.com/office/drawing/2014/main" id="{9C95B795-6EB8-4418-AE1D-D8A202F43421}"/>
              </a:ext>
            </a:extLst>
          </p:cNvPr>
          <p:cNvSpPr>
            <a:spLocks noGrp="1"/>
          </p:cNvSpPr>
          <p:nvPr>
            <p:ph type="body" sz="quarter" idx="10"/>
          </p:nvPr>
        </p:nvSpPr>
        <p:spPr>
          <a:xfrm>
            <a:off x="269303" y="1187963"/>
            <a:ext cx="11655078" cy="1007968"/>
          </a:xfrm>
        </p:spPr>
        <p:txBody>
          <a:bodyPr/>
          <a:lstStyle/>
          <a:p>
            <a:pPr lvl="1" fontAlgn="ctr"/>
            <a:endParaRPr lang="en-US" sz="2000" dirty="0">
              <a:solidFill>
                <a:schemeClr val="bg2"/>
              </a:solidFill>
            </a:endParaRPr>
          </a:p>
          <a:p>
            <a:pPr marL="336145" lvl="1" indent="0" fontAlgn="ctr">
              <a:buNone/>
            </a:pPr>
            <a:endParaRPr lang="en-US" sz="2000" dirty="0">
              <a:solidFill>
                <a:schemeClr val="bg2"/>
              </a:solidFill>
            </a:endParaRPr>
          </a:p>
          <a:p>
            <a:pPr lvl="1" fontAlgn="ctr"/>
            <a:endParaRPr lang="en-US" sz="1200" dirty="0">
              <a:solidFill>
                <a:schemeClr val="bg2"/>
              </a:solidFill>
            </a:endParaRPr>
          </a:p>
        </p:txBody>
      </p:sp>
      <p:pic>
        <p:nvPicPr>
          <p:cNvPr id="1026" name="Picture 2" descr="Machine generated alternative text:&#10;Bot Framework &#10;SDKv4 &#10;Goals &#10;Simplify &#10;Unified &#10;Modular &#10;Extensible &#10;Simplify first bot experience &#10;Unify programming models across languages &#10;Same namespace, class, property, method names &#10;Allow devs to pick components and services &#10;Break monolithic stack into ala carte libraries &#10;Enable more innovation ">
            <a:extLst>
              <a:ext uri="{FF2B5EF4-FFF2-40B4-BE49-F238E27FC236}">
                <a16:creationId xmlns:a16="http://schemas.microsoft.com/office/drawing/2014/main" id="{9BCDBE05-7AD4-40EC-BB66-72F2453ED5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339" y="1187963"/>
            <a:ext cx="10741322" cy="5040589"/>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E97FCE23-C6C8-4732-B326-1BF64C9EAE39}"/>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V4 SDK goals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190953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V4 SDK architecture</a:t>
            </a:r>
          </a:p>
        </p:txBody>
      </p:sp>
      <p:sp>
        <p:nvSpPr>
          <p:cNvPr id="7" name="Text Placeholder 5">
            <a:extLst>
              <a:ext uri="{FF2B5EF4-FFF2-40B4-BE49-F238E27FC236}">
                <a16:creationId xmlns:a16="http://schemas.microsoft.com/office/drawing/2014/main" id="{96F03A30-F120-4AC3-BADF-0F465D6A42DE}"/>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Bot Framework v4 </a:t>
            </a:r>
          </a:p>
        </p:txBody>
      </p:sp>
      <p:sp>
        <p:nvSpPr>
          <p:cNvPr id="5" name="Text Placeholder 5">
            <a:extLst>
              <a:ext uri="{FF2B5EF4-FFF2-40B4-BE49-F238E27FC236}">
                <a16:creationId xmlns:a16="http://schemas.microsoft.com/office/drawing/2014/main" id="{9C95B795-6EB8-4418-AE1D-D8A202F43421}"/>
              </a:ext>
            </a:extLst>
          </p:cNvPr>
          <p:cNvSpPr>
            <a:spLocks noGrp="1"/>
          </p:cNvSpPr>
          <p:nvPr>
            <p:ph type="body" sz="quarter" idx="10"/>
          </p:nvPr>
        </p:nvSpPr>
        <p:spPr>
          <a:xfrm>
            <a:off x="269303" y="1187963"/>
            <a:ext cx="11655078" cy="1007968"/>
          </a:xfrm>
        </p:spPr>
        <p:txBody>
          <a:bodyPr/>
          <a:lstStyle/>
          <a:p>
            <a:pPr lvl="1" fontAlgn="ctr"/>
            <a:endParaRPr lang="en-US" sz="2000" dirty="0">
              <a:solidFill>
                <a:schemeClr val="bg2"/>
              </a:solidFill>
            </a:endParaRPr>
          </a:p>
          <a:p>
            <a:pPr marL="336145" lvl="1" indent="0" fontAlgn="ctr">
              <a:buNone/>
            </a:pPr>
            <a:endParaRPr lang="en-US" sz="2000" dirty="0">
              <a:solidFill>
                <a:schemeClr val="bg2"/>
              </a:solidFill>
            </a:endParaRPr>
          </a:p>
          <a:p>
            <a:pPr lvl="1" fontAlgn="ctr"/>
            <a:endParaRPr lang="en-US" sz="1200" dirty="0">
              <a:solidFill>
                <a:schemeClr val="bg2"/>
              </a:solidFill>
            </a:endParaRPr>
          </a:p>
        </p:txBody>
      </p:sp>
      <p:pic>
        <p:nvPicPr>
          <p:cNvPr id="3074" name="Picture 2" descr="Machine generated alternative text:&#10;Architecture &#10;Bot Logic and libraries &#10;Adapters and middleware &#10;Bot &#10;Console &#10;Framework &#10;Adapter &#10;Adapter &#10;Test &#10;Adapter &#10;Prompts &#10;Recognizers &#10;Translation &#10;Logging &#10;State Management &#10;Bot Framework Connector and Schema &#10;Code-First &#10;Developer-ln-Control &#10;Core extensibility model &#10;Adapters create shared &#10;Middleware pipeline &#10;Swagger Generated &#10;(Schema + Connector) ">
            <a:extLst>
              <a:ext uri="{FF2B5EF4-FFF2-40B4-BE49-F238E27FC236}">
                <a16:creationId xmlns:a16="http://schemas.microsoft.com/office/drawing/2014/main" id="{8FB5CE37-0DC4-40A8-AB10-15168F5CC7F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1921"/>
          <a:stretch/>
        </p:blipFill>
        <p:spPr bwMode="auto">
          <a:xfrm>
            <a:off x="1189120" y="1133103"/>
            <a:ext cx="9813759" cy="50502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7A368202-051A-4AAB-A5C8-ADE37A690473}"/>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V4 SDK architecture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484156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39" y="1189495"/>
            <a:ext cx="11653523" cy="3141181"/>
          </a:xfrm>
        </p:spPr>
        <p:txBody>
          <a:bodyPr/>
          <a:lstStyle/>
          <a:p>
            <a:r>
              <a:rPr lang="en-US" dirty="0"/>
              <a:t>The full Learn AI Bootcamp: </a:t>
            </a:r>
            <a:r>
              <a:rPr lang="en-US" dirty="0">
                <a:hlinkClick r:id="rId3"/>
              </a:rPr>
              <a:t>https://github.com/Azure/LearnAI-Bootcamp</a:t>
            </a:r>
            <a:r>
              <a:rPr lang="en-US" dirty="0"/>
              <a:t> </a:t>
            </a:r>
          </a:p>
          <a:p>
            <a:r>
              <a:rPr lang="en-US" dirty="0">
                <a:gradFill>
                  <a:gsLst>
                    <a:gs pos="7965">
                      <a:schemeClr val="tx1"/>
                    </a:gs>
                    <a:gs pos="63000">
                      <a:schemeClr val="tx1"/>
                    </a:gs>
                  </a:gsLst>
                  <a:lin ang="5400000" scaled="0"/>
                </a:gradFill>
              </a:rPr>
              <a:t>Our team: </a:t>
            </a:r>
            <a:r>
              <a:rPr lang="en-US" dirty="0">
                <a:gradFill>
                  <a:gsLst>
                    <a:gs pos="7965">
                      <a:schemeClr val="tx1"/>
                    </a:gs>
                    <a:gs pos="63000">
                      <a:schemeClr val="tx1"/>
                    </a:gs>
                  </a:gsLst>
                  <a:lin ang="5400000" scaled="0"/>
                </a:gradFill>
                <a:hlinkClick r:id="rId4"/>
              </a:rPr>
              <a:t>http://learnanalytics.microsoft.com/</a:t>
            </a:r>
            <a:r>
              <a:rPr lang="en-US" dirty="0">
                <a:gradFill>
                  <a:gsLst>
                    <a:gs pos="7965">
                      <a:schemeClr val="tx1"/>
                    </a:gs>
                    <a:gs pos="63000">
                      <a:schemeClr val="tx1"/>
                    </a:gs>
                  </a:gsLst>
                  <a:lin ang="5400000" scaled="0"/>
                </a:gradFill>
              </a:rPr>
              <a:t> </a:t>
            </a:r>
          </a:p>
          <a:p>
            <a:r>
              <a:rPr lang="en-US" dirty="0">
                <a:gradFill>
                  <a:gsLst>
                    <a:gs pos="7965">
                      <a:schemeClr val="tx1"/>
                    </a:gs>
                    <a:gs pos="63000">
                      <a:schemeClr val="tx1"/>
                    </a:gs>
                  </a:gsLst>
                  <a:lin ang="5400000" scaled="0"/>
                </a:gradFill>
              </a:rPr>
              <a:t>AI Learning Paths: </a:t>
            </a:r>
            <a:r>
              <a:rPr lang="en-US" dirty="0">
                <a:gradFill>
                  <a:gsLst>
                    <a:gs pos="7965">
                      <a:schemeClr val="tx1"/>
                    </a:gs>
                    <a:gs pos="63000">
                      <a:schemeClr val="tx1"/>
                    </a:gs>
                  </a:gsLst>
                  <a:lin ang="5400000" scaled="0"/>
                </a:gradFill>
                <a:hlinkClick r:id="rId5"/>
              </a:rPr>
              <a:t>https://aischool.microsoft.com/learning-paths</a:t>
            </a:r>
            <a:endParaRPr lang="en-US" dirty="0">
              <a:gradFill>
                <a:gsLst>
                  <a:gs pos="7965">
                    <a:schemeClr val="tx1"/>
                  </a:gs>
                  <a:gs pos="63000">
                    <a:schemeClr val="tx1"/>
                  </a:gs>
                </a:gsLst>
                <a:lin ang="5400000" scaled="0"/>
              </a:gradFill>
            </a:endParaRPr>
          </a:p>
        </p:txBody>
      </p:sp>
      <p:sp>
        <p:nvSpPr>
          <p:cNvPr id="17" name="Title 16"/>
          <p:cNvSpPr>
            <a:spLocks noGrp="1"/>
          </p:cNvSpPr>
          <p:nvPr>
            <p:ph type="title"/>
          </p:nvPr>
        </p:nvSpPr>
        <p:spPr/>
        <p:txBody>
          <a:bodyPr/>
          <a:lstStyle/>
          <a:p>
            <a:r>
              <a:rPr lang="en-US" dirty="0"/>
              <a:t>Additional resources</a:t>
            </a:r>
          </a:p>
        </p:txBody>
      </p:sp>
    </p:spTree>
    <p:extLst>
      <p:ext uri="{BB962C8B-B14F-4D97-AF65-F5344CB8AC3E}">
        <p14:creationId xmlns:p14="http://schemas.microsoft.com/office/powerpoint/2010/main" val="1467407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Agenda</a:t>
            </a:r>
          </a:p>
        </p:txBody>
      </p:sp>
      <p:sp>
        <p:nvSpPr>
          <p:cNvPr id="6" name="Text Placeholder 5"/>
          <p:cNvSpPr>
            <a:spLocks noGrp="1"/>
          </p:cNvSpPr>
          <p:nvPr>
            <p:ph type="body" sz="quarter" idx="10"/>
          </p:nvPr>
        </p:nvSpPr>
        <p:spPr>
          <a:xfrm>
            <a:off x="269303" y="1187963"/>
            <a:ext cx="11655078" cy="2468368"/>
          </a:xfrm>
        </p:spPr>
        <p:txBody>
          <a:bodyPr/>
          <a:lstStyle/>
          <a:p>
            <a:pPr fontAlgn="ctr"/>
            <a:r>
              <a:rPr lang="en-US" sz="2800" dirty="0"/>
              <a:t>Key scenarios for bots</a:t>
            </a:r>
          </a:p>
          <a:p>
            <a:pPr fontAlgn="ctr"/>
            <a:r>
              <a:rPr lang="en-US" sz="2800" dirty="0"/>
              <a:t>Common patterns</a:t>
            </a:r>
          </a:p>
          <a:p>
            <a:pPr fontAlgn="ctr"/>
            <a:r>
              <a:rPr lang="en-US" sz="2800" dirty="0"/>
              <a:t>Bot Framework V4 SDK</a:t>
            </a:r>
          </a:p>
          <a:p>
            <a:pPr marL="0" indent="0" fontAlgn="ctr">
              <a:buNone/>
            </a:pPr>
            <a:endParaRPr lang="en-US" sz="2800" dirty="0"/>
          </a:p>
          <a:p>
            <a:pPr lvl="4"/>
            <a:endParaRPr lang="en-US" sz="2800" dirty="0"/>
          </a:p>
        </p:txBody>
      </p:sp>
    </p:spTree>
    <p:extLst>
      <p:ext uri="{BB962C8B-B14F-4D97-AF65-F5344CB8AC3E}">
        <p14:creationId xmlns:p14="http://schemas.microsoft.com/office/powerpoint/2010/main" val="289979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Key scenarios for bots</a:t>
            </a:r>
          </a:p>
        </p:txBody>
      </p:sp>
      <p:sp>
        <p:nvSpPr>
          <p:cNvPr id="6" name="Text Placeholder 5"/>
          <p:cNvSpPr>
            <a:spLocks noGrp="1"/>
          </p:cNvSpPr>
          <p:nvPr>
            <p:ph type="body" sz="quarter" idx="10"/>
          </p:nvPr>
        </p:nvSpPr>
        <p:spPr>
          <a:xfrm>
            <a:off x="269303" y="1187963"/>
            <a:ext cx="11655078" cy="3416320"/>
          </a:xfrm>
        </p:spPr>
        <p:txBody>
          <a:bodyPr/>
          <a:lstStyle/>
          <a:p>
            <a:pPr fontAlgn="ctr"/>
            <a:r>
              <a:rPr lang="en-US" sz="2800" dirty="0"/>
              <a:t>Cortana</a:t>
            </a:r>
          </a:p>
          <a:p>
            <a:pPr fontAlgn="ctr"/>
            <a:r>
              <a:rPr lang="en-US" sz="2800" dirty="0"/>
              <a:t>Enterprise Productivity</a:t>
            </a:r>
          </a:p>
          <a:p>
            <a:pPr fontAlgn="ctr"/>
            <a:r>
              <a:rPr lang="en-US" sz="2800" dirty="0"/>
              <a:t>Information</a:t>
            </a:r>
          </a:p>
          <a:p>
            <a:pPr fontAlgn="ctr"/>
            <a:r>
              <a:rPr lang="en-US" sz="2800" dirty="0"/>
              <a:t>Internet of Things (IoT)</a:t>
            </a:r>
          </a:p>
          <a:p>
            <a:pPr fontAlgn="ctr"/>
            <a:r>
              <a:rPr lang="en-US" sz="2800" dirty="0"/>
              <a:t>Commerce</a:t>
            </a:r>
          </a:p>
          <a:p>
            <a:pPr marL="0" indent="0" fontAlgn="ctr">
              <a:buNone/>
            </a:pPr>
            <a:endParaRPr lang="en-US" sz="2800" dirty="0"/>
          </a:p>
          <a:p>
            <a:pPr lvl="4"/>
            <a:endParaRPr lang="en-US" sz="2800" dirty="0"/>
          </a:p>
        </p:txBody>
      </p:sp>
    </p:spTree>
    <p:extLst>
      <p:ext uri="{BB962C8B-B14F-4D97-AF65-F5344CB8AC3E}">
        <p14:creationId xmlns:p14="http://schemas.microsoft.com/office/powerpoint/2010/main" val="51248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Cortana skills bot</a:t>
            </a:r>
          </a:p>
        </p:txBody>
      </p:sp>
      <p:pic>
        <p:nvPicPr>
          <p:cNvPr id="2" name="Picture 1">
            <a:extLst>
              <a:ext uri="{FF2B5EF4-FFF2-40B4-BE49-F238E27FC236}">
                <a16:creationId xmlns:a16="http://schemas.microsoft.com/office/drawing/2014/main" id="{CB5D5CA1-F7B3-4142-833A-1BBBF870EAC6}"/>
              </a:ext>
            </a:extLst>
          </p:cNvPr>
          <p:cNvPicPr>
            <a:picLocks noChangeAspect="1"/>
          </p:cNvPicPr>
          <p:nvPr/>
        </p:nvPicPr>
        <p:blipFill rotWithShape="1">
          <a:blip r:embed="rId3"/>
          <a:srcRect t="22657" b="-15819"/>
          <a:stretch/>
        </p:blipFill>
        <p:spPr>
          <a:xfrm>
            <a:off x="2183247" y="1823906"/>
            <a:ext cx="7825505" cy="4330505"/>
          </a:xfrm>
          <a:prstGeom prst="rect">
            <a:avLst/>
          </a:prstGeom>
        </p:spPr>
      </p:pic>
      <p:sp>
        <p:nvSpPr>
          <p:cNvPr id="7" name="Text Placeholder 5">
            <a:extLst>
              <a:ext uri="{FF2B5EF4-FFF2-40B4-BE49-F238E27FC236}">
                <a16:creationId xmlns:a16="http://schemas.microsoft.com/office/drawing/2014/main" id="{2F38399D-AF3E-4C64-804E-C97E3E8E1B53}"/>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Key scenarios for bots</a:t>
            </a:r>
          </a:p>
        </p:txBody>
      </p:sp>
      <p:sp>
        <p:nvSpPr>
          <p:cNvPr id="8" name="Text Placeholder 5">
            <a:extLst>
              <a:ext uri="{FF2B5EF4-FFF2-40B4-BE49-F238E27FC236}">
                <a16:creationId xmlns:a16="http://schemas.microsoft.com/office/drawing/2014/main" id="{4121AA05-A2AD-4819-BC00-2B268801E030}"/>
              </a:ext>
            </a:extLst>
          </p:cNvPr>
          <p:cNvSpPr txBox="1">
            <a:spLocks/>
          </p:cNvSpPr>
          <p:nvPr/>
        </p:nvSpPr>
        <p:spPr>
          <a:xfrm>
            <a:off x="131841" y="2128644"/>
            <a:ext cx="2188869"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1. The user accesses Cortana from their PC or mobile device</a:t>
            </a:r>
          </a:p>
        </p:txBody>
      </p:sp>
      <p:sp>
        <p:nvSpPr>
          <p:cNvPr id="9" name="Text Placeholder 5">
            <a:extLst>
              <a:ext uri="{FF2B5EF4-FFF2-40B4-BE49-F238E27FC236}">
                <a16:creationId xmlns:a16="http://schemas.microsoft.com/office/drawing/2014/main" id="{E6D9685D-FFA1-4111-AC62-774F0DC63468}"/>
              </a:ext>
            </a:extLst>
          </p:cNvPr>
          <p:cNvSpPr txBox="1">
            <a:spLocks/>
          </p:cNvSpPr>
          <p:nvPr/>
        </p:nvSpPr>
        <p:spPr>
          <a:xfrm>
            <a:off x="4538106" y="1187963"/>
            <a:ext cx="3253249"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2. Using either text or voice commands, the user asks for an automobile maintenance appointment </a:t>
            </a:r>
          </a:p>
        </p:txBody>
      </p:sp>
      <p:sp>
        <p:nvSpPr>
          <p:cNvPr id="10" name="Text Placeholder 5">
            <a:extLst>
              <a:ext uri="{FF2B5EF4-FFF2-40B4-BE49-F238E27FC236}">
                <a16:creationId xmlns:a16="http://schemas.microsoft.com/office/drawing/2014/main" id="{31D8ADB8-C62C-44EF-9826-F7FD9F6F0704}"/>
              </a:ext>
            </a:extLst>
          </p:cNvPr>
          <p:cNvSpPr txBox="1">
            <a:spLocks/>
          </p:cNvSpPr>
          <p:nvPr/>
        </p:nvSpPr>
        <p:spPr>
          <a:xfrm>
            <a:off x="8089123" y="1018981"/>
            <a:ext cx="2188869"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3. Bot accesses user’s calendar and applies logic to the request</a:t>
            </a:r>
          </a:p>
        </p:txBody>
      </p:sp>
      <p:sp>
        <p:nvSpPr>
          <p:cNvPr id="11" name="Text Placeholder 5">
            <a:extLst>
              <a:ext uri="{FF2B5EF4-FFF2-40B4-BE49-F238E27FC236}">
                <a16:creationId xmlns:a16="http://schemas.microsoft.com/office/drawing/2014/main" id="{C164C42C-FE49-4468-8A85-9481FE0796B2}"/>
              </a:ext>
            </a:extLst>
          </p:cNvPr>
          <p:cNvSpPr txBox="1">
            <a:spLocks/>
          </p:cNvSpPr>
          <p:nvPr/>
        </p:nvSpPr>
        <p:spPr>
          <a:xfrm>
            <a:off x="10155308" y="2778822"/>
            <a:ext cx="1813312"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4. Queries the auto service for valid appointments</a:t>
            </a:r>
          </a:p>
        </p:txBody>
      </p:sp>
      <p:sp>
        <p:nvSpPr>
          <p:cNvPr id="12" name="Text Placeholder 5">
            <a:extLst>
              <a:ext uri="{FF2B5EF4-FFF2-40B4-BE49-F238E27FC236}">
                <a16:creationId xmlns:a16="http://schemas.microsoft.com/office/drawing/2014/main" id="{495243F8-FCF9-4039-85A5-3A2B6D504B5A}"/>
              </a:ext>
            </a:extLst>
          </p:cNvPr>
          <p:cNvSpPr txBox="1">
            <a:spLocks/>
          </p:cNvSpPr>
          <p:nvPr/>
        </p:nvSpPr>
        <p:spPr>
          <a:xfrm>
            <a:off x="3638670" y="4314805"/>
            <a:ext cx="2188869"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5. Bot presents user with options, user can book appointment</a:t>
            </a:r>
          </a:p>
        </p:txBody>
      </p:sp>
      <p:sp>
        <p:nvSpPr>
          <p:cNvPr id="13" name="Text Placeholder 5">
            <a:extLst>
              <a:ext uri="{FF2B5EF4-FFF2-40B4-BE49-F238E27FC236}">
                <a16:creationId xmlns:a16="http://schemas.microsoft.com/office/drawing/2014/main" id="{3FF93C09-2B6D-4D6D-BEE0-08D123581DB7}"/>
              </a:ext>
            </a:extLst>
          </p:cNvPr>
          <p:cNvSpPr txBox="1">
            <a:spLocks/>
          </p:cNvSpPr>
          <p:nvPr/>
        </p:nvSpPr>
        <p:spPr>
          <a:xfrm>
            <a:off x="9407045" y="4893848"/>
            <a:ext cx="2653113" cy="1854354"/>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6. Application insights gathers runtime telemetry to help development with bot performance and usage</a:t>
            </a:r>
          </a:p>
        </p:txBody>
      </p:sp>
      <p:sp>
        <p:nvSpPr>
          <p:cNvPr id="14" name="Text Placeholder 5">
            <a:extLst>
              <a:ext uri="{FF2B5EF4-FFF2-40B4-BE49-F238E27FC236}">
                <a16:creationId xmlns:a16="http://schemas.microsoft.com/office/drawing/2014/main" id="{48BC90A8-BE53-4C70-8934-08D1DD706B9B}"/>
              </a:ext>
            </a:extLst>
          </p:cNvPr>
          <p:cNvSpPr txBox="1">
            <a:spLocks/>
          </p:cNvSpPr>
          <p:nvPr/>
        </p:nvSpPr>
        <p:spPr>
          <a:xfrm>
            <a:off x="0" y="1122363"/>
            <a:ext cx="11655078" cy="52629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400" dirty="0">
                <a:solidFill>
                  <a:schemeClr val="bg2"/>
                </a:solidFill>
              </a:rPr>
              <a:t>Example: Auto appointment</a:t>
            </a:r>
          </a:p>
        </p:txBody>
      </p:sp>
      <p:sp>
        <p:nvSpPr>
          <p:cNvPr id="15" name="Rectangle 14">
            <a:extLst>
              <a:ext uri="{FF2B5EF4-FFF2-40B4-BE49-F238E27FC236}">
                <a16:creationId xmlns:a16="http://schemas.microsoft.com/office/drawing/2014/main" id="{31289D9A-D2B1-416D-9C35-BD58FFF9C073}"/>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Cortana skills bot</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388310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Cortana skills bot</a:t>
            </a:r>
          </a:p>
        </p:txBody>
      </p:sp>
      <p:sp>
        <p:nvSpPr>
          <p:cNvPr id="7" name="Text Placeholder 5">
            <a:extLst>
              <a:ext uri="{FF2B5EF4-FFF2-40B4-BE49-F238E27FC236}">
                <a16:creationId xmlns:a16="http://schemas.microsoft.com/office/drawing/2014/main" id="{2F38399D-AF3E-4C64-804E-C97E3E8E1B53}"/>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Key scenarios for bots</a:t>
            </a:r>
          </a:p>
        </p:txBody>
      </p:sp>
      <p:sp>
        <p:nvSpPr>
          <p:cNvPr id="15" name="Rectangle 14">
            <a:extLst>
              <a:ext uri="{FF2B5EF4-FFF2-40B4-BE49-F238E27FC236}">
                <a16:creationId xmlns:a16="http://schemas.microsoft.com/office/drawing/2014/main" id="{31289D9A-D2B1-416D-9C35-BD58FFF9C073}"/>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Cortana skills bot - Telefonica</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5" name="Picture 4">
            <a:extLst>
              <a:ext uri="{FF2B5EF4-FFF2-40B4-BE49-F238E27FC236}">
                <a16:creationId xmlns:a16="http://schemas.microsoft.com/office/drawing/2014/main" id="{C2093A28-D5E0-480C-9889-2C090758AF9E}"/>
              </a:ext>
            </a:extLst>
          </p:cNvPr>
          <p:cNvPicPr>
            <a:picLocks noChangeAspect="1"/>
          </p:cNvPicPr>
          <p:nvPr/>
        </p:nvPicPr>
        <p:blipFill>
          <a:blip r:embed="rId3"/>
          <a:stretch>
            <a:fillRect/>
          </a:stretch>
        </p:blipFill>
        <p:spPr>
          <a:xfrm>
            <a:off x="0" y="1122363"/>
            <a:ext cx="12192000" cy="3900808"/>
          </a:xfrm>
          <a:prstGeom prst="rect">
            <a:avLst/>
          </a:prstGeom>
        </p:spPr>
      </p:pic>
      <p:sp>
        <p:nvSpPr>
          <p:cNvPr id="6" name="Rectangle 5">
            <a:extLst>
              <a:ext uri="{FF2B5EF4-FFF2-40B4-BE49-F238E27FC236}">
                <a16:creationId xmlns:a16="http://schemas.microsoft.com/office/drawing/2014/main" id="{C8BBC5C3-D393-441D-9F39-137CF774B08E}"/>
              </a:ext>
            </a:extLst>
          </p:cNvPr>
          <p:cNvSpPr/>
          <p:nvPr/>
        </p:nvSpPr>
        <p:spPr>
          <a:xfrm>
            <a:off x="8346558" y="5281675"/>
            <a:ext cx="3946721" cy="369332"/>
          </a:xfrm>
          <a:prstGeom prst="rect">
            <a:avLst/>
          </a:prstGeom>
        </p:spPr>
        <p:txBody>
          <a:bodyPr wrap="none">
            <a:spAutoFit/>
          </a:bodyPr>
          <a:lstStyle/>
          <a:p>
            <a:r>
              <a:rPr lang="en-US" dirty="0">
                <a:solidFill>
                  <a:schemeClr val="bg1"/>
                </a:solidFill>
                <a:hlinkClick r:id="rId4">
                  <a:extLst>
                    <a:ext uri="{A12FA001-AC4F-418D-AE19-62706E023703}">
                      <ahyp:hlinkClr xmlns:ahyp="http://schemas.microsoft.com/office/drawing/2018/hyperlinkcolor" val="tx"/>
                    </a:ext>
                  </a:extLst>
                </a:hlinkClick>
              </a:rPr>
              <a:t>https://aura.telefonica.com/use-cases</a:t>
            </a:r>
            <a:r>
              <a:rPr lang="en-US" dirty="0">
                <a:solidFill>
                  <a:schemeClr val="bg1"/>
                </a:solidFill>
              </a:rPr>
              <a:t> </a:t>
            </a:r>
          </a:p>
        </p:txBody>
      </p:sp>
    </p:spTree>
    <p:extLst>
      <p:ext uri="{BB962C8B-B14F-4D97-AF65-F5344CB8AC3E}">
        <p14:creationId xmlns:p14="http://schemas.microsoft.com/office/powerpoint/2010/main" val="3253987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solidFill>
                  <a:schemeClr val="bg2"/>
                </a:solidFill>
              </a:rPr>
              <a:t>Cortana skills bot</a:t>
            </a:r>
          </a:p>
        </p:txBody>
      </p:sp>
      <p:sp>
        <p:nvSpPr>
          <p:cNvPr id="7" name="Text Placeholder 5">
            <a:extLst>
              <a:ext uri="{FF2B5EF4-FFF2-40B4-BE49-F238E27FC236}">
                <a16:creationId xmlns:a16="http://schemas.microsoft.com/office/drawing/2014/main" id="{2F38399D-AF3E-4C64-804E-C97E3E8E1B53}"/>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Key scenarios for bots</a:t>
            </a:r>
          </a:p>
        </p:txBody>
      </p:sp>
      <p:sp>
        <p:nvSpPr>
          <p:cNvPr id="14" name="Text Placeholder 5">
            <a:extLst>
              <a:ext uri="{FF2B5EF4-FFF2-40B4-BE49-F238E27FC236}">
                <a16:creationId xmlns:a16="http://schemas.microsoft.com/office/drawing/2014/main" id="{48BC90A8-BE53-4C70-8934-08D1DD706B9B}"/>
              </a:ext>
            </a:extLst>
          </p:cNvPr>
          <p:cNvSpPr txBox="1">
            <a:spLocks/>
          </p:cNvSpPr>
          <p:nvPr/>
        </p:nvSpPr>
        <p:spPr>
          <a:xfrm>
            <a:off x="0" y="1122363"/>
            <a:ext cx="11655078" cy="52629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400" dirty="0">
                <a:solidFill>
                  <a:schemeClr val="bg2"/>
                </a:solidFill>
              </a:rPr>
              <a:t>AI Gallery Solution: IVR Bot – Bike Store</a:t>
            </a:r>
          </a:p>
        </p:txBody>
      </p:sp>
      <p:sp>
        <p:nvSpPr>
          <p:cNvPr id="15" name="Rectangle 14">
            <a:extLst>
              <a:ext uri="{FF2B5EF4-FFF2-40B4-BE49-F238E27FC236}">
                <a16:creationId xmlns:a16="http://schemas.microsoft.com/office/drawing/2014/main" id="{31289D9A-D2B1-416D-9C35-BD58FFF9C073}"/>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Cortana skills bot - aside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3" name="Picture 2">
            <a:extLst>
              <a:ext uri="{FF2B5EF4-FFF2-40B4-BE49-F238E27FC236}">
                <a16:creationId xmlns:a16="http://schemas.microsoft.com/office/drawing/2014/main" id="{6C893AD7-6B12-49C2-9FA6-67385E65D77E}"/>
              </a:ext>
            </a:extLst>
          </p:cNvPr>
          <p:cNvPicPr>
            <a:picLocks noChangeAspect="1"/>
          </p:cNvPicPr>
          <p:nvPr/>
        </p:nvPicPr>
        <p:blipFill>
          <a:blip r:embed="rId3"/>
          <a:stretch>
            <a:fillRect/>
          </a:stretch>
        </p:blipFill>
        <p:spPr>
          <a:xfrm>
            <a:off x="2690812" y="1861016"/>
            <a:ext cx="6810375" cy="4467225"/>
          </a:xfrm>
          <a:prstGeom prst="rect">
            <a:avLst/>
          </a:prstGeom>
        </p:spPr>
      </p:pic>
    </p:spTree>
    <p:extLst>
      <p:ext uri="{BB962C8B-B14F-4D97-AF65-F5344CB8AC3E}">
        <p14:creationId xmlns:p14="http://schemas.microsoft.com/office/powerpoint/2010/main" val="3771457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41BAC292-6674-4EC7-AEBE-F3122847A8A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14337" y="1386872"/>
            <a:ext cx="11363325" cy="4505325"/>
          </a:xfrm>
          <a:prstGeom prst="rect">
            <a:avLst/>
          </a:prstGeom>
        </p:spPr>
      </p:pic>
      <p:sp>
        <p:nvSpPr>
          <p:cNvPr id="17" name="Title 16"/>
          <p:cNvSpPr>
            <a:spLocks noGrp="1"/>
          </p:cNvSpPr>
          <p:nvPr>
            <p:ph type="title"/>
          </p:nvPr>
        </p:nvSpPr>
        <p:spPr/>
        <p:txBody>
          <a:bodyPr/>
          <a:lstStyle/>
          <a:p>
            <a:r>
              <a:rPr lang="en-US" dirty="0">
                <a:solidFill>
                  <a:schemeClr val="bg2"/>
                </a:solidFill>
              </a:rPr>
              <a:t>Enterprise Productivity bot</a:t>
            </a:r>
          </a:p>
        </p:txBody>
      </p:sp>
      <p:sp>
        <p:nvSpPr>
          <p:cNvPr id="6" name="Text Placeholder 5"/>
          <p:cNvSpPr>
            <a:spLocks noGrp="1"/>
          </p:cNvSpPr>
          <p:nvPr>
            <p:ph type="body" sz="quarter" idx="10"/>
          </p:nvPr>
        </p:nvSpPr>
        <p:spPr>
          <a:xfrm>
            <a:off x="269303" y="1187963"/>
            <a:ext cx="11655078" cy="1520416"/>
          </a:xfrm>
        </p:spPr>
        <p:txBody>
          <a:bodyPr/>
          <a:lstStyle/>
          <a:p>
            <a:pPr marL="0" indent="0" fontAlgn="ctr">
              <a:buNone/>
            </a:pPr>
            <a:endParaRPr lang="en-US" sz="2800" dirty="0"/>
          </a:p>
          <a:p>
            <a:pPr marL="0" indent="0" fontAlgn="ctr">
              <a:buNone/>
            </a:pPr>
            <a:endParaRPr lang="en-US" sz="2800" dirty="0"/>
          </a:p>
          <a:p>
            <a:pPr lvl="4"/>
            <a:endParaRPr lang="en-US" sz="2800" dirty="0"/>
          </a:p>
        </p:txBody>
      </p:sp>
      <p:sp>
        <p:nvSpPr>
          <p:cNvPr id="7" name="Text Placeholder 5">
            <a:extLst>
              <a:ext uri="{FF2B5EF4-FFF2-40B4-BE49-F238E27FC236}">
                <a16:creationId xmlns:a16="http://schemas.microsoft.com/office/drawing/2014/main" id="{B72AC710-7453-4824-914B-D974B8E4B293}"/>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Key scenarios for bots</a:t>
            </a:r>
          </a:p>
        </p:txBody>
      </p:sp>
      <p:sp>
        <p:nvSpPr>
          <p:cNvPr id="8" name="Text Placeholder 5">
            <a:extLst>
              <a:ext uri="{FF2B5EF4-FFF2-40B4-BE49-F238E27FC236}">
                <a16:creationId xmlns:a16="http://schemas.microsoft.com/office/drawing/2014/main" id="{8C33FDEF-6E22-4F57-B610-75A88FB628AE}"/>
              </a:ext>
            </a:extLst>
          </p:cNvPr>
          <p:cNvSpPr txBox="1">
            <a:spLocks/>
          </p:cNvSpPr>
          <p:nvPr/>
        </p:nvSpPr>
        <p:spPr>
          <a:xfrm>
            <a:off x="0" y="1130354"/>
            <a:ext cx="11655078" cy="52629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400" dirty="0">
                <a:solidFill>
                  <a:schemeClr val="bg2"/>
                </a:solidFill>
              </a:rPr>
              <a:t>Example: Access other services</a:t>
            </a:r>
          </a:p>
        </p:txBody>
      </p:sp>
      <p:sp>
        <p:nvSpPr>
          <p:cNvPr id="9" name="Text Placeholder 5">
            <a:extLst>
              <a:ext uri="{FF2B5EF4-FFF2-40B4-BE49-F238E27FC236}">
                <a16:creationId xmlns:a16="http://schemas.microsoft.com/office/drawing/2014/main" id="{A2E8A0FC-AF43-434F-B465-B54B1EC02989}"/>
              </a:ext>
            </a:extLst>
          </p:cNvPr>
          <p:cNvSpPr txBox="1">
            <a:spLocks/>
          </p:cNvSpPr>
          <p:nvPr/>
        </p:nvSpPr>
        <p:spPr>
          <a:xfrm>
            <a:off x="565226" y="1714261"/>
            <a:ext cx="1371282"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1. The employee accesses the bot</a:t>
            </a:r>
          </a:p>
        </p:txBody>
      </p:sp>
      <p:sp>
        <p:nvSpPr>
          <p:cNvPr id="10" name="Text Placeholder 5">
            <a:extLst>
              <a:ext uri="{FF2B5EF4-FFF2-40B4-BE49-F238E27FC236}">
                <a16:creationId xmlns:a16="http://schemas.microsoft.com/office/drawing/2014/main" id="{FA75BA40-440B-4816-B153-E68749BC5015}"/>
              </a:ext>
            </a:extLst>
          </p:cNvPr>
          <p:cNvSpPr txBox="1">
            <a:spLocks/>
          </p:cNvSpPr>
          <p:nvPr/>
        </p:nvSpPr>
        <p:spPr>
          <a:xfrm>
            <a:off x="4131821" y="4193127"/>
            <a:ext cx="1889190"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2. AAD validates the employee’s identity</a:t>
            </a:r>
          </a:p>
        </p:txBody>
      </p:sp>
      <p:sp>
        <p:nvSpPr>
          <p:cNvPr id="11" name="Text Placeholder 5">
            <a:extLst>
              <a:ext uri="{FF2B5EF4-FFF2-40B4-BE49-F238E27FC236}">
                <a16:creationId xmlns:a16="http://schemas.microsoft.com/office/drawing/2014/main" id="{FF3B14B2-4081-4E63-AABD-579A5CC7140E}"/>
              </a:ext>
            </a:extLst>
          </p:cNvPr>
          <p:cNvSpPr txBox="1">
            <a:spLocks/>
          </p:cNvSpPr>
          <p:nvPr/>
        </p:nvSpPr>
        <p:spPr>
          <a:xfrm>
            <a:off x="8572840" y="1532338"/>
            <a:ext cx="2675556" cy="1300356"/>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3. The bot is able to query the employee’s O365 calendar via Azure Graph</a:t>
            </a:r>
          </a:p>
        </p:txBody>
      </p:sp>
      <p:sp>
        <p:nvSpPr>
          <p:cNvPr id="12" name="Text Placeholder 5">
            <a:extLst>
              <a:ext uri="{FF2B5EF4-FFF2-40B4-BE49-F238E27FC236}">
                <a16:creationId xmlns:a16="http://schemas.microsoft.com/office/drawing/2014/main" id="{B000A5D7-D4E4-42AC-8953-AA00118FAAEA}"/>
              </a:ext>
            </a:extLst>
          </p:cNvPr>
          <p:cNvSpPr txBox="1">
            <a:spLocks/>
          </p:cNvSpPr>
          <p:nvPr/>
        </p:nvSpPr>
        <p:spPr>
          <a:xfrm>
            <a:off x="9946114" y="4424489"/>
            <a:ext cx="2188869" cy="1854354"/>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4/6. Using data gathered from the calendar, the bot accesses case information in Dynamics CRM</a:t>
            </a:r>
          </a:p>
        </p:txBody>
      </p:sp>
      <p:sp>
        <p:nvSpPr>
          <p:cNvPr id="13" name="Text Placeholder 5">
            <a:extLst>
              <a:ext uri="{FF2B5EF4-FFF2-40B4-BE49-F238E27FC236}">
                <a16:creationId xmlns:a16="http://schemas.microsoft.com/office/drawing/2014/main" id="{E9059CAB-AA71-45CB-A103-D03F377227B6}"/>
              </a:ext>
            </a:extLst>
          </p:cNvPr>
          <p:cNvSpPr txBox="1">
            <a:spLocks/>
          </p:cNvSpPr>
          <p:nvPr/>
        </p:nvSpPr>
        <p:spPr>
          <a:xfrm>
            <a:off x="1878905" y="4183309"/>
            <a:ext cx="2252916" cy="1854354"/>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5. The information is returned to the employee who can filter down the data from the bot</a:t>
            </a:r>
          </a:p>
        </p:txBody>
      </p:sp>
      <p:sp>
        <p:nvSpPr>
          <p:cNvPr id="14" name="Text Placeholder 5">
            <a:extLst>
              <a:ext uri="{FF2B5EF4-FFF2-40B4-BE49-F238E27FC236}">
                <a16:creationId xmlns:a16="http://schemas.microsoft.com/office/drawing/2014/main" id="{615028E4-8FE4-4FF8-9026-A244054E1DCF}"/>
              </a:ext>
            </a:extLst>
          </p:cNvPr>
          <p:cNvSpPr txBox="1">
            <a:spLocks/>
          </p:cNvSpPr>
          <p:nvPr/>
        </p:nvSpPr>
        <p:spPr>
          <a:xfrm>
            <a:off x="2343190" y="1745086"/>
            <a:ext cx="3322724" cy="7463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fontAlgn="ctr">
              <a:buFont typeface="Arial" pitchFamily="34" charset="0"/>
              <a:buNone/>
            </a:pPr>
            <a:r>
              <a:rPr lang="en-US" sz="2000" dirty="0">
                <a:solidFill>
                  <a:schemeClr val="bg2"/>
                </a:solidFill>
              </a:rPr>
              <a:t>7. Application insights gathers runtime telemetry</a:t>
            </a:r>
          </a:p>
        </p:txBody>
      </p:sp>
      <p:sp>
        <p:nvSpPr>
          <p:cNvPr id="15" name="Rectangle 14">
            <a:extLst>
              <a:ext uri="{FF2B5EF4-FFF2-40B4-BE49-F238E27FC236}">
                <a16:creationId xmlns:a16="http://schemas.microsoft.com/office/drawing/2014/main" id="{210ED1CA-78AB-4C26-8DDA-B17AABCD1D93}"/>
              </a:ext>
            </a:extLst>
          </p:cNvPr>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dirty="0">
                <a:solidFill>
                  <a:prstClr val="white"/>
                </a:solidFill>
                <a:latin typeface="Segoe UI" panose="020B0502040204020203" pitchFamily="34" charset="0"/>
                <a:cs typeface="Segoe UI" panose="020B0502040204020203" pitchFamily="34" charset="0"/>
              </a:rPr>
              <a:t>Enterprise Productivity bot</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205076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Text Placeholder 5">
            <a:extLst>
              <a:ext uri="{FF2B5EF4-FFF2-40B4-BE49-F238E27FC236}">
                <a16:creationId xmlns:a16="http://schemas.microsoft.com/office/drawing/2014/main" id="{B72AC710-7453-4824-914B-D974B8E4B293}"/>
              </a:ext>
            </a:extLst>
          </p:cNvPr>
          <p:cNvSpPr txBox="1">
            <a:spLocks/>
          </p:cNvSpPr>
          <p:nvPr/>
        </p:nvSpPr>
        <p:spPr>
          <a:xfrm>
            <a:off x="0" y="6278843"/>
            <a:ext cx="11655078" cy="469359"/>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ctr" latinLnBrk="0" hangingPunct="1">
              <a:lnSpc>
                <a:spcPct val="90000"/>
              </a:lnSpc>
              <a:spcBef>
                <a:spcPct val="20000"/>
              </a:spcBef>
              <a:spcAft>
                <a:spcPts val="0"/>
              </a:spcAft>
              <a:buClrTx/>
              <a:buSzPct val="90000"/>
              <a:buFont typeface="Arial" pitchFamily="34" charset="0"/>
              <a:buNone/>
              <a:tabLst/>
              <a:defRPr/>
            </a:pPr>
            <a:r>
              <a:rPr kumimoji="0" lang="en-US" sz="2000" b="0" i="0" u="none" strike="noStrike" kern="1200" cap="none" spc="0" normalizeH="0" baseline="0" noProof="0" dirty="0">
                <a:ln>
                  <a:noFill/>
                </a:ln>
                <a:solidFill>
                  <a:schemeClr val="bg2"/>
                </a:solidFill>
                <a:effectLst/>
                <a:uLnTx/>
                <a:uFillTx/>
                <a:latin typeface="Segoe UI Light"/>
                <a:ea typeface="+mn-ea"/>
                <a:cs typeface="+mn-cs"/>
              </a:rPr>
              <a:t>Key scenarios for bots</a:t>
            </a:r>
          </a:p>
        </p:txBody>
      </p:sp>
      <p:sp>
        <p:nvSpPr>
          <p:cNvPr id="15" name="Rectangle 14">
            <a:extLst>
              <a:ext uri="{FF2B5EF4-FFF2-40B4-BE49-F238E27FC236}">
                <a16:creationId xmlns:a16="http://schemas.microsoft.com/office/drawing/2014/main" id="{210ED1CA-78AB-4C26-8DDA-B17AABCD1D93}"/>
              </a:ext>
            </a:extLst>
          </p:cNvPr>
          <p:cNvSpPr/>
          <p:nvPr/>
        </p:nvSpPr>
        <p:spPr>
          <a:xfrm>
            <a:off x="0" y="0"/>
            <a:ext cx="12192000" cy="1122363"/>
          </a:xfrm>
          <a:prstGeom prst="rect">
            <a:avLst/>
          </a:prstGeom>
          <a:solidFill>
            <a:schemeClr val="bg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Enterprise Productivity bot - Apttus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18" name="Picture 17">
            <a:extLst>
              <a:ext uri="{FF2B5EF4-FFF2-40B4-BE49-F238E27FC236}">
                <a16:creationId xmlns:a16="http://schemas.microsoft.com/office/drawing/2014/main" id="{D0DFE87B-2154-4F40-86CE-8B598F39F34C}"/>
              </a:ext>
            </a:extLst>
          </p:cNvPr>
          <p:cNvPicPr>
            <a:picLocks noChangeAspect="1"/>
          </p:cNvPicPr>
          <p:nvPr/>
        </p:nvPicPr>
        <p:blipFill>
          <a:blip r:embed="rId3"/>
          <a:stretch>
            <a:fillRect/>
          </a:stretch>
        </p:blipFill>
        <p:spPr>
          <a:xfrm>
            <a:off x="2720767" y="1420479"/>
            <a:ext cx="8558109" cy="4826612"/>
          </a:xfrm>
          <a:prstGeom prst="rect">
            <a:avLst/>
          </a:prstGeom>
        </p:spPr>
      </p:pic>
      <p:pic>
        <p:nvPicPr>
          <p:cNvPr id="20" name="Picture 19" descr="A picture containing indoor&#10;&#10;Description generated with high confidence">
            <a:extLst>
              <a:ext uri="{FF2B5EF4-FFF2-40B4-BE49-F238E27FC236}">
                <a16:creationId xmlns:a16="http://schemas.microsoft.com/office/drawing/2014/main" id="{3165A554-62DD-4A70-8A6D-BAA01734C7B0}"/>
              </a:ext>
            </a:extLst>
          </p:cNvPr>
          <p:cNvPicPr>
            <a:picLocks noChangeAspect="1"/>
          </p:cNvPicPr>
          <p:nvPr/>
        </p:nvPicPr>
        <p:blipFill>
          <a:blip r:embed="rId4"/>
          <a:stretch>
            <a:fillRect/>
          </a:stretch>
        </p:blipFill>
        <p:spPr>
          <a:xfrm>
            <a:off x="204505" y="2560541"/>
            <a:ext cx="2545421" cy="2280124"/>
          </a:xfrm>
          <a:prstGeom prst="rect">
            <a:avLst/>
          </a:prstGeom>
        </p:spPr>
      </p:pic>
    </p:spTree>
    <p:extLst>
      <p:ext uri="{BB962C8B-B14F-4D97-AF65-F5344CB8AC3E}">
        <p14:creationId xmlns:p14="http://schemas.microsoft.com/office/powerpoint/2010/main" val="80632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5-5017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BABC4CDB-E230-49BE-A9F6-33781B02F17C}"/>
    </a:ext>
  </a:extLst>
</a:theme>
</file>

<file path=ppt/theme/theme3.xml><?xml version="1.0" encoding="utf-8"?>
<a:theme xmlns:a="http://schemas.openxmlformats.org/drawingml/2006/main" name="5-5017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AAAB9BC6-90B3-485A-97BE-C966297A0E6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astSharedByUser xmlns="8f159844-3118-4b08-9ac0-0a51e3431bb6">v-karfis@microsoft.com</LastSharedByUser>
    <SharedWithUsers xmlns="8f159844-3118-4b08-9ac0-0a51e3431bb6">
      <UserInfo>
        <DisplayName>Natalie Nurock</DisplayName>
        <AccountId>85</AccountId>
        <AccountType/>
      </UserInfo>
    </SharedWithUsers>
    <LastSharedByTime xmlns="8f159844-3118-4b08-9ac0-0a51e3431bb6">2018-03-14T05:42:29+00:00</LastSharedByTim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D93766AA3535D4C9AB033C0324D3CD7" ma:contentTypeVersion="6" ma:contentTypeDescription="Create a new document." ma:contentTypeScope="" ma:versionID="710d354100089abd2572cae88cea3a2b">
  <xsd:schema xmlns:xsd="http://www.w3.org/2001/XMLSchema" xmlns:xs="http://www.w3.org/2001/XMLSchema" xmlns:p="http://schemas.microsoft.com/office/2006/metadata/properties" xmlns:ns2="87bad0cd-9f5f-4471-94ca-f7c37ef15840" xmlns:ns3="8f159844-3118-4b08-9ac0-0a51e3431bb6" targetNamespace="http://schemas.microsoft.com/office/2006/metadata/properties" ma:root="true" ma:fieldsID="70ea667c588725e6207a5fd18235c984" ns2:_="" ns3:_="">
    <xsd:import namespace="87bad0cd-9f5f-4471-94ca-f7c37ef15840"/>
    <xsd:import namespace="8f159844-3118-4b08-9ac0-0a51e3431bb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bad0cd-9f5f-4471-94ca-f7c37ef158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f159844-3118-4b08-9ac0-0a51e3431bb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1018208-8004-4CED-BF44-ED368E32B811}">
  <ds:schemaRefs>
    <ds:schemaRef ds:uri="http://schemas.microsoft.com/sharepoint/v3/contenttype/forms"/>
  </ds:schemaRefs>
</ds:datastoreItem>
</file>

<file path=customXml/itemProps2.xml><?xml version="1.0" encoding="utf-8"?>
<ds:datastoreItem xmlns:ds="http://schemas.openxmlformats.org/officeDocument/2006/customXml" ds:itemID="{1E91DBAA-73B1-46DE-A02B-B400BCCAEA24}">
  <ds:schemaRefs>
    <ds:schemaRef ds:uri="http://schemas.microsoft.com/office/2006/documentManagement/types"/>
    <ds:schemaRef ds:uri="8f159844-3118-4b08-9ac0-0a51e3431bb6"/>
    <ds:schemaRef ds:uri="http://purl.org/dc/elements/1.1/"/>
    <ds:schemaRef ds:uri="http://schemas.openxmlformats.org/package/2006/metadata/core-properties"/>
    <ds:schemaRef ds:uri="87bad0cd-9f5f-4471-94ca-f7c37ef15840"/>
    <ds:schemaRef ds:uri="http://schemas.microsoft.com/office/infopath/2007/PartnerControls"/>
    <ds:schemaRef ds:uri="http://purl.org/dc/terms/"/>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3C55D2E5-22B4-4502-8B75-3251A5BBB6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bad0cd-9f5f-4471-94ca-f7c37ef15840"/>
    <ds:schemaRef ds:uri="8f159844-3118-4b08-9ac0-0a51e3431b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3715</TotalTime>
  <Words>1827</Words>
  <Application>Microsoft Office PowerPoint</Application>
  <PresentationFormat>Widescreen</PresentationFormat>
  <Paragraphs>292</Paragraphs>
  <Slides>30</Slides>
  <Notes>30</Notes>
  <HiddenSlides>0</HiddenSlides>
  <MMClips>1</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30</vt:i4>
      </vt:variant>
    </vt:vector>
  </HeadingPairs>
  <TitlesOfParts>
    <vt:vector size="42" baseType="lpstr">
      <vt:lpstr>Arial</vt:lpstr>
      <vt:lpstr>Calibri</vt:lpstr>
      <vt:lpstr>Consolas</vt:lpstr>
      <vt:lpstr>Segoe</vt:lpstr>
      <vt:lpstr>Segoe UI</vt:lpstr>
      <vt:lpstr>Segoe UI Light</vt:lpstr>
      <vt:lpstr>Segoe UI Semibold</vt:lpstr>
      <vt:lpstr>Segoe UI Semilight</vt:lpstr>
      <vt:lpstr>Wingdings</vt:lpstr>
      <vt:lpstr>C+E Readiness Template</vt:lpstr>
      <vt:lpstr>5-50173_Microsoft_Ready_Light_Template</vt:lpstr>
      <vt:lpstr>5-50173_Microsoft_Ready_Dark_Template</vt:lpstr>
      <vt:lpstr>Reference Architectures and Common Patterns</vt:lpstr>
      <vt:lpstr>Session objectives and takeaways</vt:lpstr>
      <vt:lpstr>Agenda</vt:lpstr>
      <vt:lpstr>Key scenarios for bots</vt:lpstr>
      <vt:lpstr>Cortana skills bot</vt:lpstr>
      <vt:lpstr>Cortana skills bot</vt:lpstr>
      <vt:lpstr>Cortana skills bot</vt:lpstr>
      <vt:lpstr>Enterprise Productivity bot</vt:lpstr>
      <vt:lpstr>PowerPoint Presentation</vt:lpstr>
      <vt:lpstr>Enterprise Productivity bot</vt:lpstr>
      <vt:lpstr>Information bot</vt:lpstr>
      <vt:lpstr>Information bot</vt:lpstr>
      <vt:lpstr>Information bot</vt:lpstr>
      <vt:lpstr>IoT bot</vt:lpstr>
      <vt:lpstr>Common patterns</vt:lpstr>
      <vt:lpstr>Task automation</vt:lpstr>
      <vt:lpstr>Bots in websites</vt:lpstr>
      <vt:lpstr>Access to knowledge and other content</vt:lpstr>
      <vt:lpstr>Bots in websites</vt:lpstr>
      <vt:lpstr>PowerPoint Presentation</vt:lpstr>
      <vt:lpstr>Bot to web browser and back</vt:lpstr>
      <vt:lpstr>Bots in websites</vt:lpstr>
      <vt:lpstr>Bots in apps</vt:lpstr>
      <vt:lpstr>Bots in websites</vt:lpstr>
      <vt:lpstr>New Bot Framework SDK v4</vt:lpstr>
      <vt:lpstr>V3 SDK issues</vt:lpstr>
      <vt:lpstr>V4 SDK goals</vt:lpstr>
      <vt:lpstr>V4 SDK architecture</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Anna Thomas</cp:lastModifiedBy>
  <cp:revision>87</cp:revision>
  <dcterms:modified xsi:type="dcterms:W3CDTF">2018-10-10T17:11:00Z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0x010100ED93766AA3535D4C9AB033C0324D3CD7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v-karfis@microsoft.com</vt:lpwstr>
  </property>
  <property fmtid="{D5CDD505-2E9C-101B-9397-08002B2CF9AE}" pid="6" name="MSIP_Label_f42aa342-8706-4288-bd11-ebb85995028c_SetDate">
    <vt:lpwstr>2017-12-19T18:52:59.5454825Z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